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</p:sldIdLst>
  <p:sldSz cx="10080625" cy="7559675"/>
  <p:notesSz cx="7559675" cy="10691813"/>
  <p:defaultTextStyle>
    <a:defPPr>
      <a:defRPr lang="pl-PL"/>
    </a:defPPr>
    <a:lvl1pPr marL="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2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05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57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1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63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16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21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63" d="100"/>
          <a:sy n="63" d="100"/>
        </p:scale>
        <p:origin x="-1416" y="-108"/>
      </p:cViewPr>
      <p:guideLst>
        <p:guide orient="horz" pos="2381"/>
        <p:guide pos="3175"/>
      </p:guideLst>
    </p:cSldViewPr>
  </p:slideViewPr>
  <p:outlineViewPr>
    <p:cViewPr>
      <p:scale>
        <a:sx n="33" d="100"/>
        <a:sy n="33" d="100"/>
      </p:scale>
      <p:origin x="0" y="886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Symbol zastępczy daty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Symbol zastępczy stopki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ymbol zastępczy numeru slajdu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9652BF58-395B-4DC7-A77A-4610DE1394F4}" type="slidenum">
              <a:t>‹#›</a:t>
            </a:fld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0329875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5112" cy="400843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pl-PL"/>
          </a:p>
        </p:txBody>
      </p:sp>
      <p:sp>
        <p:nvSpPr>
          <p:cNvPr id="4" name="Symbol zastępczy nagłówka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pl-PL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5" name="Symbol zastępczy daty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pl-PL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6" name="Symbol zastępczy stopki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pl-PL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7" name="Symbol zastępczy numeru slajdu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pl-PL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7EFFEB67-FEAD-4F52-AAD6-798F31C80066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9007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78" marR="0" indent="-215978" rtl="0" hangingPunct="0">
      <a:tabLst/>
      <a:defRPr lang="pl-PL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152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05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57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10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63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16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21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>
            <a:spAutoFit/>
          </a:bodyPr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oliniowy 6"/>
          <p:cNvSpPr>
            <a:spLocks noChangeShapeType="1"/>
          </p:cNvSpPr>
          <p:nvPr/>
        </p:nvSpPr>
        <p:spPr bwMode="auto">
          <a:xfrm>
            <a:off x="567035" y="5897277"/>
            <a:ext cx="9513590" cy="262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29" name="Tytuł 28"/>
          <p:cNvSpPr>
            <a:spLocks noGrp="1"/>
          </p:cNvSpPr>
          <p:nvPr>
            <p:ph type="ctrTitle"/>
          </p:nvPr>
        </p:nvSpPr>
        <p:spPr>
          <a:xfrm>
            <a:off x="420026" y="5349987"/>
            <a:ext cx="9324578" cy="1347442"/>
          </a:xfrm>
        </p:spPr>
        <p:txBody>
          <a:bodyPr anchor="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420026" y="4283816"/>
            <a:ext cx="9324578" cy="1007957"/>
          </a:xfrm>
        </p:spPr>
        <p:txBody>
          <a:bodyPr anchor="b"/>
          <a:lstStyle>
            <a:lvl1pPr marL="0" indent="0" algn="l">
              <a:buNone/>
              <a:defRPr sz="2600">
                <a:solidFill>
                  <a:schemeClr val="tx2">
                    <a:shade val="75000"/>
                  </a:schemeClr>
                </a:solidFill>
              </a:defRPr>
            </a:lvl1pPr>
            <a:lvl2pPr marL="503972" indent="0" algn="ctr">
              <a:buNone/>
            </a:lvl2pPr>
            <a:lvl3pPr marL="1007943" indent="0" algn="ctr">
              <a:buNone/>
            </a:lvl3pPr>
            <a:lvl4pPr marL="1511915" indent="0" algn="ctr">
              <a:buNone/>
            </a:lvl4pPr>
            <a:lvl5pPr marL="2015886" indent="0" algn="ctr">
              <a:buNone/>
            </a:lvl5pPr>
            <a:lvl6pPr marL="2519858" indent="0" algn="ctr">
              <a:buNone/>
            </a:lvl6pPr>
            <a:lvl7pPr marL="3023829" indent="0" algn="ctr">
              <a:buNone/>
            </a:lvl7pPr>
            <a:lvl8pPr marL="3527801" indent="0" algn="ctr">
              <a:buNone/>
            </a:lvl8pPr>
            <a:lvl9pPr marL="4031772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16" name="Symbol zastępczy daty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6AF9-55D2-4876-BF9C-161570A9AB5D}" type="datetimeFigureOut">
              <a:rPr lang="pl-PL" smtClean="0"/>
              <a:t>2017-01-23</a:t>
            </a:fld>
            <a:endParaRPr lang="pl-PL"/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5" name="Symbol zastępczy numeru slajdu 14"/>
          <p:cNvSpPr>
            <a:spLocks noGrp="1"/>
          </p:cNvSpPr>
          <p:nvPr>
            <p:ph type="sldNum" sz="quarter" idx="12"/>
          </p:nvPr>
        </p:nvSpPr>
        <p:spPr>
          <a:xfrm>
            <a:off x="9072562" y="7136333"/>
            <a:ext cx="836692" cy="272148"/>
          </a:xfrm>
        </p:spPr>
        <p:txBody>
          <a:bodyPr/>
          <a:lstStyle/>
          <a:p>
            <a:fld id="{842091E7-F3BD-4C6B-9011-C682DFE7965E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ytuł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7" name="Symbol zastępczy zawartości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5" name="Symbol zastępczy daty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6AF9-55D2-4876-BF9C-161570A9AB5D}" type="datetimeFigureOut">
              <a:rPr lang="pl-PL" smtClean="0"/>
              <a:t>2017-01-23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>
          <a:xfrm>
            <a:off x="3948245" y="83997"/>
            <a:ext cx="3192198" cy="318486"/>
          </a:xfrm>
        </p:spPr>
        <p:txBody>
          <a:bodyPr/>
          <a:lstStyle/>
          <a:p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12"/>
          </p:nvPr>
        </p:nvSpPr>
        <p:spPr>
          <a:xfrm>
            <a:off x="9072562" y="7136333"/>
            <a:ext cx="836692" cy="272148"/>
          </a:xfrm>
        </p:spPr>
        <p:txBody>
          <a:bodyPr/>
          <a:lstStyle/>
          <a:p>
            <a:fld id="{842091E7-F3BD-4C6B-9011-C682DFE7965E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oliniowy 6"/>
          <p:cNvSpPr>
            <a:spLocks noChangeShapeType="1"/>
          </p:cNvSpPr>
          <p:nvPr/>
        </p:nvSpPr>
        <p:spPr bwMode="auto">
          <a:xfrm>
            <a:off x="567035" y="3797367"/>
            <a:ext cx="9513590" cy="262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>
          <a:xfrm>
            <a:off x="420026" y="1847921"/>
            <a:ext cx="9324578" cy="1343942"/>
          </a:xfrm>
        </p:spPr>
        <p:txBody>
          <a:bodyPr anchor="b"/>
          <a:lstStyle>
            <a:lvl1pPr marL="0" indent="0" algn="r">
              <a:buNone/>
              <a:defRPr sz="22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9" name="Symbol zastępczy daty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6AF9-55D2-4876-BF9C-161570A9AB5D}" type="datetimeFigureOut">
              <a:rPr lang="pl-PL" smtClean="0"/>
              <a:t>2017-01-23</a:t>
            </a:fld>
            <a:endParaRPr lang="pl-PL"/>
          </a:p>
        </p:txBody>
      </p:sp>
      <p:sp>
        <p:nvSpPr>
          <p:cNvPr id="11" name="Symbol zastępczy stopki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091E7-F3BD-4C6B-9011-C682DFE7965E}" type="slidenum">
              <a:rPr lang="pl-PL" smtClean="0"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>
          <a:xfrm>
            <a:off x="198961" y="3248616"/>
            <a:ext cx="9576594" cy="1306050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ytuł 19"/>
          <p:cNvSpPr>
            <a:spLocks noGrp="1"/>
          </p:cNvSpPr>
          <p:nvPr>
            <p:ph type="title"/>
          </p:nvPr>
        </p:nvSpPr>
        <p:spPr>
          <a:xfrm>
            <a:off x="332661" y="503978"/>
            <a:ext cx="9576594" cy="92732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4" name="Symbol zastępczy zawartości 13"/>
          <p:cNvSpPr>
            <a:spLocks noGrp="1"/>
          </p:cNvSpPr>
          <p:nvPr>
            <p:ph sz="half" idx="1"/>
          </p:nvPr>
        </p:nvSpPr>
        <p:spPr>
          <a:xfrm>
            <a:off x="336021" y="1763924"/>
            <a:ext cx="4620286" cy="5207776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half" idx="2"/>
          </p:nvPr>
        </p:nvSpPr>
        <p:spPr>
          <a:xfrm>
            <a:off x="5124318" y="1763924"/>
            <a:ext cx="4788297" cy="5207776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1" name="Symbol zastępczy daty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6AF9-55D2-4876-BF9C-161570A9AB5D}" type="datetimeFigureOut">
              <a:rPr lang="pl-PL" smtClean="0"/>
              <a:t>2017-01-23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1" name="Symbol zastępczy numeru slajd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091E7-F3BD-4C6B-9011-C682DFE7965E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ytuł 28"/>
          <p:cNvSpPr>
            <a:spLocks noGrp="1"/>
          </p:cNvSpPr>
          <p:nvPr>
            <p:ph type="title"/>
          </p:nvPr>
        </p:nvSpPr>
        <p:spPr>
          <a:xfrm>
            <a:off x="336021" y="5963744"/>
            <a:ext cx="9492589" cy="972958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310272" y="734968"/>
            <a:ext cx="4730040" cy="705219"/>
          </a:xfrm>
        </p:spPr>
        <p:txBody>
          <a:bodyPr anchor="ctr"/>
          <a:lstStyle>
            <a:lvl1pPr marL="0" indent="0">
              <a:buNone/>
              <a:defRPr sz="20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25" name="Symbol zastępczy tekstu 24"/>
          <p:cNvSpPr>
            <a:spLocks noGrp="1"/>
          </p:cNvSpPr>
          <p:nvPr>
            <p:ph type="body" sz="half" idx="3"/>
          </p:nvPr>
        </p:nvSpPr>
        <p:spPr>
          <a:xfrm>
            <a:off x="5120818" y="734968"/>
            <a:ext cx="4731898" cy="705219"/>
          </a:xfrm>
        </p:spPr>
        <p:txBody>
          <a:bodyPr anchor="ctr"/>
          <a:lstStyle>
            <a:lvl1pPr marL="0" indent="0">
              <a:buNone/>
              <a:defRPr sz="20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310272" y="1450688"/>
            <a:ext cx="4730040" cy="4345064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8" name="Symbol zastępczy zawartości 27"/>
          <p:cNvSpPr>
            <a:spLocks noGrp="1"/>
          </p:cNvSpPr>
          <p:nvPr>
            <p:ph sz="quarter" idx="4"/>
          </p:nvPr>
        </p:nvSpPr>
        <p:spPr>
          <a:xfrm>
            <a:off x="5124902" y="1450688"/>
            <a:ext cx="4727813" cy="4345064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6AF9-55D2-4876-BF9C-161570A9AB5D}" type="datetimeFigureOut">
              <a:rPr lang="pl-PL" smtClean="0"/>
              <a:t>2017-01-23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9072563" y="7139693"/>
            <a:ext cx="840052" cy="272148"/>
          </a:xfrm>
        </p:spPr>
        <p:txBody>
          <a:bodyPr/>
          <a:lstStyle/>
          <a:p>
            <a:fld id="{842091E7-F3BD-4C6B-9011-C682DFE7965E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Łącznik prostoliniowy 10"/>
          <p:cNvSpPr>
            <a:spLocks noChangeShapeType="1"/>
          </p:cNvSpPr>
          <p:nvPr/>
        </p:nvSpPr>
        <p:spPr bwMode="auto">
          <a:xfrm>
            <a:off x="567035" y="6635715"/>
            <a:ext cx="9513590" cy="262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ytuł 29"/>
          <p:cNvSpPr>
            <a:spLocks noGrp="1"/>
          </p:cNvSpPr>
          <p:nvPr>
            <p:ph type="title"/>
          </p:nvPr>
        </p:nvSpPr>
        <p:spPr>
          <a:xfrm>
            <a:off x="332661" y="503978"/>
            <a:ext cx="9576594" cy="92732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2" name="Symbol zastępczy daty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6AF9-55D2-4876-BF9C-161570A9AB5D}" type="datetimeFigureOut">
              <a:rPr lang="pl-PL" smtClean="0"/>
              <a:t>2017-01-23</a:t>
            </a:fld>
            <a:endParaRPr lang="pl-PL"/>
          </a:p>
        </p:txBody>
      </p:sp>
      <p:sp>
        <p:nvSpPr>
          <p:cNvPr id="21" name="Symbol zastępczy stopki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091E7-F3BD-4C6B-9011-C682DFE7965E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6AF9-55D2-4876-BF9C-161570A9AB5D}" type="datetimeFigureOut">
              <a:rPr lang="pl-PL" smtClean="0"/>
              <a:t>2017-01-23</a:t>
            </a:fld>
            <a:endParaRPr lang="pl-PL"/>
          </a:p>
        </p:txBody>
      </p:sp>
      <p:sp>
        <p:nvSpPr>
          <p:cNvPr id="24" name="Symbol zastępczy stopki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091E7-F3BD-4C6B-9011-C682DFE7965E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Łącznik prostoliniowy 7"/>
          <p:cNvSpPr>
            <a:spLocks noChangeShapeType="1"/>
          </p:cNvSpPr>
          <p:nvPr/>
        </p:nvSpPr>
        <p:spPr bwMode="auto">
          <a:xfrm>
            <a:off x="567035" y="6447569"/>
            <a:ext cx="9513590" cy="262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12" name="Tytuł 11"/>
          <p:cNvSpPr>
            <a:spLocks noGrp="1"/>
          </p:cNvSpPr>
          <p:nvPr>
            <p:ph type="title"/>
          </p:nvPr>
        </p:nvSpPr>
        <p:spPr>
          <a:xfrm>
            <a:off x="504031" y="6047740"/>
            <a:ext cx="9324578" cy="573975"/>
          </a:xfrm>
        </p:spPr>
        <p:txBody>
          <a:bodyPr anchor="ctr"/>
          <a:lstStyle>
            <a:lvl1pPr algn="l">
              <a:buNone/>
              <a:defRPr sz="22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6" name="Symbol zastępczy tekstu 25"/>
          <p:cNvSpPr>
            <a:spLocks noGrp="1"/>
          </p:cNvSpPr>
          <p:nvPr>
            <p:ph type="body" idx="2"/>
          </p:nvPr>
        </p:nvSpPr>
        <p:spPr>
          <a:xfrm>
            <a:off x="504032" y="671971"/>
            <a:ext cx="3316456" cy="5291773"/>
          </a:xfrm>
        </p:spPr>
        <p:txBody>
          <a:bodyPr/>
          <a:lstStyle>
            <a:lvl1pPr marL="0" indent="0">
              <a:buNone/>
              <a:defRPr sz="1500"/>
            </a:lvl1pPr>
            <a:lvl2pPr>
              <a:buNone/>
              <a:defRPr sz="13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4" name="Symbol zastępczy zawartości 13"/>
          <p:cNvSpPr>
            <a:spLocks noGrp="1"/>
          </p:cNvSpPr>
          <p:nvPr>
            <p:ph sz="half" idx="1"/>
          </p:nvPr>
        </p:nvSpPr>
        <p:spPr>
          <a:xfrm>
            <a:off x="3941244" y="671971"/>
            <a:ext cx="5887365" cy="5291773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5" name="Symbol zastępczy daty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6AF9-55D2-4876-BF9C-161570A9AB5D}" type="datetimeFigureOut">
              <a:rPr lang="pl-PL" smtClean="0"/>
              <a:t>2017-01-23</a:t>
            </a:fld>
            <a:endParaRPr lang="pl-PL"/>
          </a:p>
        </p:txBody>
      </p:sp>
      <p:sp>
        <p:nvSpPr>
          <p:cNvPr id="29" name="Symbol zastępczy stopki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091E7-F3BD-4C6B-9011-C682DFE7965E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ymbol zastępczy obrazu 12"/>
          <p:cNvSpPr>
            <a:spLocks noGrp="1"/>
          </p:cNvSpPr>
          <p:nvPr>
            <p:ph type="pic" idx="1"/>
          </p:nvPr>
        </p:nvSpPr>
        <p:spPr>
          <a:xfrm>
            <a:off x="3864239" y="679725"/>
            <a:ext cx="5544344" cy="4031827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5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6AF9-55D2-4876-BF9C-161570A9AB5D}" type="datetimeFigureOut">
              <a:rPr lang="pl-PL" smtClean="0"/>
              <a:t>2017-01-23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1" name="Symbol zastępczy numeru slajd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091E7-F3BD-4C6B-9011-C682DFE7965E}" type="slidenum">
              <a:rPr lang="pl-PL" smtClean="0"/>
              <a:t>‹#›</a:t>
            </a:fld>
            <a:endParaRPr lang="pl-PL"/>
          </a:p>
        </p:txBody>
      </p:sp>
      <p:sp>
        <p:nvSpPr>
          <p:cNvPr id="17" name="Tytuł 16"/>
          <p:cNvSpPr>
            <a:spLocks noGrp="1"/>
          </p:cNvSpPr>
          <p:nvPr>
            <p:ph type="title"/>
          </p:nvPr>
        </p:nvSpPr>
        <p:spPr>
          <a:xfrm>
            <a:off x="420026" y="5504696"/>
            <a:ext cx="6468401" cy="575726"/>
          </a:xfrm>
        </p:spPr>
        <p:txBody>
          <a:bodyPr anchor="ctr"/>
          <a:lstStyle>
            <a:lvl1pPr algn="l">
              <a:buNone/>
              <a:defRPr sz="22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6" name="Symbol zastępczy tekstu 25"/>
          <p:cNvSpPr>
            <a:spLocks noGrp="1"/>
          </p:cNvSpPr>
          <p:nvPr>
            <p:ph type="body" sz="half" idx="2"/>
          </p:nvPr>
        </p:nvSpPr>
        <p:spPr>
          <a:xfrm>
            <a:off x="420026" y="6099348"/>
            <a:ext cx="6468401" cy="846964"/>
          </a:xfrm>
        </p:spPr>
        <p:txBody>
          <a:bodyPr lIns="120953" tIns="0"/>
          <a:lstStyle>
            <a:lvl1pPr marL="0" indent="0">
              <a:buNone/>
              <a:defRPr sz="15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6AF9-55D2-4876-BF9C-161570A9AB5D}" type="datetimeFigureOut">
              <a:rPr lang="pl-PL" smtClean="0"/>
              <a:t>2017-01-23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091E7-F3BD-4C6B-9011-C682DFE7965E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7560469" y="605475"/>
            <a:ext cx="2016125" cy="6450223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04031" y="605475"/>
            <a:ext cx="6888427" cy="6450223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6AF9-55D2-4876-BF9C-161570A9AB5D}" type="datetimeFigureOut">
              <a:rPr lang="pl-PL" smtClean="0"/>
              <a:t>2017-01-23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091E7-F3BD-4C6B-9011-C682DFE7965E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oliniowy 6"/>
          <p:cNvSpPr>
            <a:spLocks noChangeShapeType="1"/>
          </p:cNvSpPr>
          <p:nvPr/>
        </p:nvSpPr>
        <p:spPr bwMode="auto">
          <a:xfrm>
            <a:off x="567035" y="1158421"/>
            <a:ext cx="9513590" cy="262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8" name="Symbol zastępczy tekstu 7"/>
          <p:cNvSpPr>
            <a:spLocks noGrp="1"/>
          </p:cNvSpPr>
          <p:nvPr>
            <p:ph type="body" idx="1"/>
          </p:nvPr>
        </p:nvSpPr>
        <p:spPr>
          <a:xfrm>
            <a:off x="336021" y="1713176"/>
            <a:ext cx="9576594" cy="4989036"/>
          </a:xfrm>
          <a:prstGeom prst="rect">
            <a:avLst/>
          </a:prstGeom>
        </p:spPr>
        <p:txBody>
          <a:bodyPr vert="horz" lIns="100794" tIns="50397" rIns="100794" bIns="50397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1" name="Symbol zastępczy daty 10"/>
          <p:cNvSpPr>
            <a:spLocks noGrp="1"/>
          </p:cNvSpPr>
          <p:nvPr>
            <p:ph type="dt" sz="half" idx="2"/>
          </p:nvPr>
        </p:nvSpPr>
        <p:spPr>
          <a:xfrm>
            <a:off x="7140443" y="83997"/>
            <a:ext cx="2772172" cy="318486"/>
          </a:xfrm>
          <a:prstGeom prst="rect">
            <a:avLst/>
          </a:prstGeom>
        </p:spPr>
        <p:txBody>
          <a:bodyPr vert="horz" lIns="100794" tIns="50397" rIns="100794" bIns="50397"/>
          <a:lstStyle>
            <a:lvl1pPr algn="l" eaLnBrk="1" latinLnBrk="0" hangingPunct="1">
              <a:defRPr kumimoji="0" sz="13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0676AF9-55D2-4876-BF9C-161570A9AB5D}" type="datetimeFigureOut">
              <a:rPr lang="pl-PL" smtClean="0"/>
              <a:t>2017-01-23</a:t>
            </a:fld>
            <a:endParaRPr lang="pl-PL"/>
          </a:p>
        </p:txBody>
      </p:sp>
      <p:sp>
        <p:nvSpPr>
          <p:cNvPr id="28" name="Symbol zastępczy stopki 27"/>
          <p:cNvSpPr>
            <a:spLocks noGrp="1"/>
          </p:cNvSpPr>
          <p:nvPr>
            <p:ph type="ftr" sz="quarter" idx="3"/>
          </p:nvPr>
        </p:nvSpPr>
        <p:spPr>
          <a:xfrm>
            <a:off x="3444214" y="83997"/>
            <a:ext cx="3696229" cy="318486"/>
          </a:xfrm>
          <a:prstGeom prst="rect">
            <a:avLst/>
          </a:prstGeom>
        </p:spPr>
        <p:txBody>
          <a:bodyPr vert="horz" lIns="100794" tIns="50397" rIns="100794" bIns="50397"/>
          <a:lstStyle>
            <a:lvl1pPr algn="r" eaLnBrk="1" latinLnBrk="0" hangingPunct="1">
              <a:defRPr kumimoji="0" sz="13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4"/>
          </p:nvPr>
        </p:nvSpPr>
        <p:spPr>
          <a:xfrm>
            <a:off x="9072563" y="7139694"/>
            <a:ext cx="840052" cy="269488"/>
          </a:xfrm>
          <a:prstGeom prst="rect">
            <a:avLst/>
          </a:prstGeom>
        </p:spPr>
        <p:txBody>
          <a:bodyPr vert="horz" lIns="100794" tIns="50397" rIns="100794" bIns="50397"/>
          <a:lstStyle>
            <a:lvl1pPr algn="r" eaLnBrk="1" latinLnBrk="0" hangingPunct="1">
              <a:defRPr kumimoji="0" sz="13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42091E7-F3BD-4C6B-9011-C682DFE7965E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Symbol zastępczy tytułu 9"/>
          <p:cNvSpPr>
            <a:spLocks noGrp="1"/>
          </p:cNvSpPr>
          <p:nvPr>
            <p:ph type="title"/>
          </p:nvPr>
        </p:nvSpPr>
        <p:spPr>
          <a:xfrm>
            <a:off x="336021" y="503978"/>
            <a:ext cx="9576594" cy="923960"/>
          </a:xfrm>
          <a:prstGeom prst="rect">
            <a:avLst/>
          </a:prstGeom>
        </p:spPr>
        <p:txBody>
          <a:bodyPr vert="horz" lIns="100794" tIns="50397" rIns="100794" bIns="50397" anchor="ctr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Łącznik prostoliniowy 8"/>
          <p:cNvSpPr>
            <a:spLocks noChangeShapeType="1"/>
          </p:cNvSpPr>
          <p:nvPr/>
        </p:nvSpPr>
        <p:spPr bwMode="auto">
          <a:xfrm>
            <a:off x="567035" y="1158421"/>
            <a:ext cx="9513590" cy="262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12" name="Łącznik prostoliniowy 11"/>
          <p:cNvSpPr>
            <a:spLocks noChangeShapeType="1"/>
          </p:cNvSpPr>
          <p:nvPr/>
        </p:nvSpPr>
        <p:spPr bwMode="auto">
          <a:xfrm>
            <a:off x="567035" y="1166234"/>
            <a:ext cx="9513590" cy="262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77979" indent="-377979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500" kern="1200">
          <a:solidFill>
            <a:schemeClr val="tx2"/>
          </a:solidFill>
          <a:latin typeface="+mn-lt"/>
          <a:ea typeface="+mn-ea"/>
          <a:cs typeface="+mn-cs"/>
        </a:defRPr>
      </a:lvl1pPr>
      <a:lvl2pPr marL="818954" indent="-314982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3100" kern="1200">
          <a:solidFill>
            <a:schemeClr val="tx2"/>
          </a:solidFill>
          <a:latin typeface="+mn-lt"/>
          <a:ea typeface="+mn-ea"/>
          <a:cs typeface="+mn-cs"/>
        </a:defRPr>
      </a:lvl2pPr>
      <a:lvl3pPr marL="1259929" indent="-251986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600" kern="1200">
          <a:solidFill>
            <a:schemeClr val="tx2"/>
          </a:solidFill>
          <a:latin typeface="+mn-lt"/>
          <a:ea typeface="+mn-ea"/>
          <a:cs typeface="+mn-cs"/>
        </a:defRPr>
      </a:lvl3pPr>
      <a:lvl4pPr marL="1763900" indent="-251986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2267872" indent="-251986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771844" indent="-251986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6pPr>
      <a:lvl7pPr marL="3275815" indent="-251986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7pPr>
      <a:lvl8pPr marL="3779787" indent="-251986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8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283758" indent="-251986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5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lpline.org.pl/" TargetMode="External"/><Relationship Id="rId2" Type="http://schemas.openxmlformats.org/officeDocument/2006/relationships/hyperlink" Target="http://www.dyzurnet.pl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fdds.pl/" TargetMode="External"/><Relationship Id="rId5" Type="http://schemas.openxmlformats.org/officeDocument/2006/relationships/hyperlink" Target="http://www.safeinternet.pl/" TargetMode="External"/><Relationship Id="rId4" Type="http://schemas.openxmlformats.org/officeDocument/2006/relationships/hyperlink" Target="http://www.dzieckowsieci.fdn.pl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maVd1icRSg" TargetMode="External"/><Relationship Id="rId2" Type="http://schemas.openxmlformats.org/officeDocument/2006/relationships/hyperlink" Target="https://www.youtube.com/watch?v=XH6MEbuvih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hyperlink" Target="https://www.youtube.com/watch?v=sWwM36pA0yw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tytuł 1"/>
          <p:cNvSpPr txBox="1">
            <a:spLocks noGrp="1"/>
          </p:cNvSpPr>
          <p:nvPr>
            <p:ph type="subTitle" idx="4294967295"/>
          </p:nvPr>
        </p:nvSpPr>
        <p:spPr>
          <a:xfrm>
            <a:off x="791840" y="323453"/>
            <a:ext cx="8607425" cy="6618288"/>
          </a:xfrm>
        </p:spPr>
        <p:txBody>
          <a:bodyPr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indent="-215978" algn="ctr">
              <a:lnSpc>
                <a:spcPct val="150000"/>
              </a:lnSpc>
              <a:buNone/>
            </a:pPr>
            <a:r>
              <a:rPr lang="pl-PL" sz="4400" b="1" i="1" dirty="0">
                <a:solidFill>
                  <a:schemeClr val="tx1"/>
                </a:solidFill>
              </a:rPr>
              <a:t>Cyberprzemoc – jedno z wielu zagrożeń </a:t>
            </a:r>
            <a:r>
              <a:rPr lang="pl-PL" sz="4400" b="1" i="1" dirty="0" err="1">
                <a:solidFill>
                  <a:schemeClr val="tx1"/>
                </a:solidFill>
              </a:rPr>
              <a:t>internetu</a:t>
            </a:r>
            <a:r>
              <a:rPr lang="pl-PL" sz="4400" b="1" i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416" y="565150"/>
            <a:ext cx="2857500" cy="2143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1473200" y="230188"/>
            <a:ext cx="8607425" cy="1366837"/>
          </a:xfrm>
        </p:spPr>
        <p:txBody>
          <a:bodyPr>
            <a:normAutofit fontScale="90000"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hangingPunct="1">
              <a:buNone/>
            </a:pPr>
            <a:r>
              <a:rPr lang="pl-PL" sz="4400" b="0" dirty="0">
                <a:solidFill>
                  <a:schemeClr val="tx1"/>
                </a:solidFill>
                <a:latin typeface="Calibri" pitchFamily="34"/>
              </a:rPr>
              <a:t>Zagrożenia związane z korzystaniem z Internetu.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1308100" y="1963738"/>
            <a:ext cx="8772525" cy="4937125"/>
          </a:xfrm>
        </p:spPr>
        <p:txBody>
          <a:bodyPr>
            <a:normAutofit/>
          </a:bodyPr>
          <a:lstStyle>
            <a:defPPr marL="432000" marR="0" lvl="0" indent="-324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None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defPPr>
            <a:lvl1pPr marL="432000" marR="0" lvl="0" indent="-324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1pPr>
            <a:lvl2pPr marL="864000" marR="0" lvl="1" indent="-288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75000"/>
              <a:buFont typeface="StarSymbol"/>
              <a:buChar char="–"/>
              <a:defRPr lang="pl-PL" sz="28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2pPr>
            <a:lvl3pPr marL="1296000" marR="0" lvl="2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3pPr>
            <a:lvl4pPr marL="1728000" marR="0" lvl="3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75000"/>
              <a:buFont typeface="StarSymbol"/>
              <a:buChar char="–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4pPr>
            <a:lvl5pPr marL="2160000" marR="0" lvl="4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5pPr>
            <a:lvl6pPr marL="2592000" marR="0" lvl="5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6pPr>
            <a:lvl7pPr marL="3024000" marR="0" lvl="6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7pPr>
            <a:lvl8pPr marL="3456000" marR="0" lvl="7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8pPr>
            <a:lvl9pPr marL="3887999" marR="0" lvl="8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9pPr>
          </a:lstStyle>
          <a:p>
            <a:pPr lvl="0" hangingPunct="1"/>
            <a:r>
              <a:rPr lang="pl-PL" sz="4400" dirty="0">
                <a:solidFill>
                  <a:schemeClr val="tx1"/>
                </a:solidFill>
                <a:latin typeface="Calibri"/>
              </a:rPr>
              <a:t>Pedofilia,</a:t>
            </a:r>
          </a:p>
          <a:p>
            <a:pPr lvl="0" hangingPunct="1"/>
            <a:r>
              <a:rPr lang="pl-PL" sz="4400" dirty="0">
                <a:solidFill>
                  <a:schemeClr val="tx1"/>
                </a:solidFill>
                <a:latin typeface="Calibri"/>
              </a:rPr>
              <a:t>Uwodzenie,</a:t>
            </a:r>
          </a:p>
          <a:p>
            <a:pPr lvl="0" hangingPunct="1"/>
            <a:r>
              <a:rPr lang="pl-PL" sz="4400" dirty="0">
                <a:solidFill>
                  <a:schemeClr val="tx1"/>
                </a:solidFill>
                <a:latin typeface="Calibri"/>
              </a:rPr>
              <a:t>Szkodliwe treści,</a:t>
            </a:r>
          </a:p>
          <a:p>
            <a:pPr lvl="0" hangingPunct="1"/>
            <a:r>
              <a:rPr lang="pl-PL" sz="4400" dirty="0">
                <a:solidFill>
                  <a:schemeClr val="tx1"/>
                </a:solidFill>
                <a:latin typeface="Calibri"/>
              </a:rPr>
              <a:t>Seksting,</a:t>
            </a:r>
          </a:p>
          <a:p>
            <a:pPr lvl="0" hangingPunct="1"/>
            <a:r>
              <a:rPr lang="pl-PL" sz="4400" b="1" i="1" u="sng" dirty="0">
                <a:solidFill>
                  <a:schemeClr val="tx1"/>
                </a:solidFill>
                <a:latin typeface="Calibri"/>
              </a:rPr>
              <a:t>Cyberprzemoc</a:t>
            </a:r>
          </a:p>
          <a:p>
            <a:pPr lvl="0" hangingPunct="1"/>
            <a:r>
              <a:rPr lang="pl-PL" sz="4400" dirty="0">
                <a:solidFill>
                  <a:schemeClr val="tx1"/>
                </a:solidFill>
                <a:latin typeface="Calibri"/>
              </a:rPr>
              <a:t>Nadużywanie Internetu.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575816" y="395461"/>
            <a:ext cx="8607425" cy="1262063"/>
          </a:xfrm>
        </p:spPr>
        <p:txBody>
          <a:bodyPr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pl-PL" dirty="0">
                <a:solidFill>
                  <a:schemeClr val="tx1"/>
                </a:solidFill>
              </a:rPr>
              <a:t>Cyberprzemoc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575816" y="1907629"/>
            <a:ext cx="8772525" cy="4937125"/>
          </a:xfrm>
        </p:spPr>
        <p:txBody>
          <a:bodyPr/>
          <a:lstStyle>
            <a:defPPr marL="432000" marR="0" lvl="0" indent="-324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None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defPPr>
            <a:lvl1pPr marL="432000" marR="0" lvl="0" indent="-324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1pPr>
            <a:lvl2pPr marL="864000" marR="0" lvl="1" indent="-288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75000"/>
              <a:buFont typeface="StarSymbol"/>
              <a:buChar char="–"/>
              <a:defRPr lang="pl-PL" sz="28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2pPr>
            <a:lvl3pPr marL="1296000" marR="0" lvl="2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3pPr>
            <a:lvl4pPr marL="1728000" marR="0" lvl="3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75000"/>
              <a:buFont typeface="StarSymbol"/>
              <a:buChar char="–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4pPr>
            <a:lvl5pPr marL="2160000" marR="0" lvl="4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5pPr>
            <a:lvl6pPr marL="2592000" marR="0" lvl="5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6pPr>
            <a:lvl7pPr marL="3024000" marR="0" lvl="6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7pPr>
            <a:lvl8pPr marL="3456000" marR="0" lvl="7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8pPr>
            <a:lvl9pPr marL="3887999" marR="0" lvl="8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9pPr>
          </a:lstStyle>
          <a:p>
            <a:pPr lvl="0" hangingPunct="1"/>
            <a:r>
              <a:rPr lang="pl-PL" sz="3200" dirty="0">
                <a:solidFill>
                  <a:schemeClr val="tx1"/>
                </a:solidFill>
                <a:latin typeface="Calibri"/>
              </a:rPr>
              <a:t>Zwana również </a:t>
            </a:r>
            <a:r>
              <a:rPr lang="pl-PL" sz="3200" dirty="0" err="1">
                <a:solidFill>
                  <a:schemeClr val="tx1"/>
                </a:solidFill>
                <a:latin typeface="Calibri"/>
              </a:rPr>
              <a:t>cyberbullynig</a:t>
            </a:r>
            <a:r>
              <a:rPr lang="pl-PL" sz="3200" dirty="0">
                <a:solidFill>
                  <a:schemeClr val="tx1"/>
                </a:solidFill>
                <a:latin typeface="Calibri"/>
              </a:rPr>
              <a:t>, agresja elektroniczna.</a:t>
            </a:r>
          </a:p>
          <a:p>
            <a:pPr lvl="0" hangingPunct="1"/>
            <a:r>
              <a:rPr lang="pl-PL" sz="3200" dirty="0">
                <a:solidFill>
                  <a:schemeClr val="tx1"/>
                </a:solidFill>
                <a:latin typeface="Calibri"/>
              </a:rPr>
              <a:t>Jest to przemoc, agresja za pomocą technologii informacyjnych i komunikacyjnych</a:t>
            </a:r>
          </a:p>
          <a:p>
            <a:pPr lvl="0" hangingPunct="1">
              <a:buNone/>
            </a:pPr>
            <a:r>
              <a:rPr lang="pl-PL" sz="3200" dirty="0">
                <a:solidFill>
                  <a:schemeClr val="tx1"/>
                </a:solidFill>
                <a:latin typeface="Calibri"/>
              </a:rPr>
              <a:t>    (telefony komórkowe oraz </a:t>
            </a:r>
            <a:r>
              <a:rPr lang="pl-PL" sz="3200" dirty="0" err="1">
                <a:solidFill>
                  <a:schemeClr val="tx1"/>
                </a:solidFill>
                <a:latin typeface="Calibri"/>
              </a:rPr>
              <a:t>internet</a:t>
            </a:r>
            <a:r>
              <a:rPr lang="pl-PL" sz="3200" dirty="0">
                <a:solidFill>
                  <a:schemeClr val="tx1"/>
                </a:solidFill>
                <a:latin typeface="Calibri"/>
              </a:rPr>
              <a:t>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1473200" y="282575"/>
            <a:ext cx="8607425" cy="1262063"/>
          </a:xfrm>
        </p:spPr>
        <p:txBody>
          <a:bodyPr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hangingPunct="1">
              <a:buNone/>
            </a:pPr>
            <a:r>
              <a:rPr lang="pl-PL" sz="4400" dirty="0">
                <a:solidFill>
                  <a:schemeClr val="accent6"/>
                </a:solidFill>
                <a:latin typeface="Calibri" pitchFamily="34"/>
              </a:rPr>
              <a:t>Formy przemocy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431800" y="1979637"/>
            <a:ext cx="8772525" cy="4937125"/>
          </a:xfrm>
        </p:spPr>
        <p:txBody>
          <a:bodyPr>
            <a:normAutofit/>
          </a:bodyPr>
          <a:lstStyle>
            <a:defPPr marL="432000" marR="0" lvl="0" indent="-324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None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defPPr>
            <a:lvl1pPr marL="432000" marR="0" lvl="0" indent="-324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1pPr>
            <a:lvl2pPr marL="864000" marR="0" lvl="1" indent="-288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75000"/>
              <a:buFont typeface="StarSymbol"/>
              <a:buChar char="–"/>
              <a:defRPr lang="pl-PL" sz="28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2pPr>
            <a:lvl3pPr marL="1296000" marR="0" lvl="2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3pPr>
            <a:lvl4pPr marL="1728000" marR="0" lvl="3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75000"/>
              <a:buFont typeface="StarSymbol"/>
              <a:buChar char="–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4pPr>
            <a:lvl5pPr marL="2160000" marR="0" lvl="4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5pPr>
            <a:lvl6pPr marL="2592000" marR="0" lvl="5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6pPr>
            <a:lvl7pPr marL="3024000" marR="0" lvl="6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7pPr>
            <a:lvl8pPr marL="3456000" marR="0" lvl="7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8pPr>
            <a:lvl9pPr marL="3887999" marR="0" lvl="8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9pPr>
          </a:lstStyle>
          <a:p>
            <a:pPr lvl="0" hangingPunct="1"/>
            <a:r>
              <a:rPr lang="pl-PL" dirty="0">
                <a:solidFill>
                  <a:schemeClr val="tx1"/>
                </a:solidFill>
                <a:latin typeface="Calibri"/>
              </a:rPr>
              <a:t>Przemoc werbalna -wyzywanie, straszenie, poniżanie innych osób w </a:t>
            </a:r>
            <a:r>
              <a:rPr lang="pl-PL" dirty="0" err="1">
                <a:solidFill>
                  <a:schemeClr val="tx1"/>
                </a:solidFill>
                <a:latin typeface="Calibri"/>
              </a:rPr>
              <a:t>internecie</a:t>
            </a:r>
            <a:r>
              <a:rPr lang="pl-PL" dirty="0">
                <a:solidFill>
                  <a:schemeClr val="tx1"/>
                </a:solidFill>
                <a:latin typeface="Calibri"/>
              </a:rPr>
              <a:t> lub przy użyciu tel. Kom.(52%)</a:t>
            </a:r>
          </a:p>
          <a:p>
            <a:pPr lvl="0" hangingPunct="1"/>
            <a:r>
              <a:rPr lang="pl-PL" dirty="0">
                <a:solidFill>
                  <a:schemeClr val="tx1"/>
                </a:solidFill>
                <a:latin typeface="Calibri"/>
              </a:rPr>
              <a:t>Publikowanie i rozsyłanie zdjęć, filmów lub tekstów które obrażają lub </a:t>
            </a:r>
            <a:r>
              <a:rPr lang="pl-PL" dirty="0" smtClean="0">
                <a:solidFill>
                  <a:schemeClr val="tx1"/>
                </a:solidFill>
                <a:latin typeface="Calibri"/>
              </a:rPr>
              <a:t>ośmieszają  (57 </a:t>
            </a:r>
            <a:r>
              <a:rPr lang="pl-PL" dirty="0">
                <a:solidFill>
                  <a:schemeClr val="tx1"/>
                </a:solidFill>
                <a:latin typeface="Calibri"/>
              </a:rPr>
              <a:t>% przynajmniej raz , 39 % z 57% się powtarzało </a:t>
            </a:r>
            <a:r>
              <a:rPr lang="pl-PL" dirty="0" smtClean="0">
                <a:solidFill>
                  <a:schemeClr val="tx1"/>
                </a:solidFill>
                <a:latin typeface="Calibri"/>
              </a:rPr>
              <a:t>)</a:t>
            </a:r>
            <a:endParaRPr lang="pl-PL" dirty="0">
              <a:solidFill>
                <a:schemeClr val="tx1"/>
              </a:solidFill>
              <a:latin typeface="Calibri"/>
            </a:endParaRPr>
          </a:p>
          <a:p>
            <a:pPr lvl="0" hangingPunct="1"/>
            <a:r>
              <a:rPr lang="pl-PL" dirty="0">
                <a:solidFill>
                  <a:schemeClr val="tx1"/>
                </a:solidFill>
                <a:latin typeface="Calibri"/>
              </a:rPr>
              <a:t>Robienie komuś zdjęć lub rejestrowanie filmów bez jego zgody.</a:t>
            </a:r>
          </a:p>
          <a:p>
            <a:pPr lvl="0" hangingPunct="1"/>
            <a:r>
              <a:rPr lang="pl-PL" dirty="0">
                <a:solidFill>
                  <a:schemeClr val="tx1"/>
                </a:solidFill>
                <a:latin typeface="Calibri"/>
              </a:rPr>
              <a:t>Podszywanie się pod inną osobę i publikowanie w jej imieniu różnych negatywnych treści,19 %</a:t>
            </a:r>
          </a:p>
          <a:p>
            <a:pPr lvl="0" hangingPunct="1"/>
            <a:r>
              <a:rPr lang="pl-PL" dirty="0">
                <a:solidFill>
                  <a:schemeClr val="tx1"/>
                </a:solidFill>
                <a:latin typeface="Calibri"/>
              </a:rPr>
              <a:t>Wykluczenie 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553" y="179437"/>
            <a:ext cx="2170569" cy="16372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1473200" y="282575"/>
            <a:ext cx="8607425" cy="1262063"/>
          </a:xfrm>
        </p:spPr>
        <p:txBody>
          <a:bodyPr>
            <a:normAutofit fontScale="90000"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>
              <a:buNone/>
            </a:pPr>
            <a:r>
              <a:rPr lang="pl-PL"/>
              <a:t>Miejsce występowania Cyberprzemocy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19832" y="2051645"/>
            <a:ext cx="8772525" cy="4937125"/>
          </a:xfrm>
        </p:spPr>
        <p:txBody>
          <a:bodyPr>
            <a:normAutofit/>
          </a:bodyPr>
          <a:lstStyle>
            <a:defPPr marL="432000" marR="0" lvl="0" indent="-324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None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defPPr>
            <a:lvl1pPr marL="432000" marR="0" lvl="0" indent="-324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1pPr>
            <a:lvl2pPr marL="864000" marR="0" lvl="1" indent="-288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75000"/>
              <a:buFont typeface="StarSymbol"/>
              <a:buChar char="–"/>
              <a:defRPr lang="pl-PL" sz="28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2pPr>
            <a:lvl3pPr marL="1296000" marR="0" lvl="2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3pPr>
            <a:lvl4pPr marL="1728000" marR="0" lvl="3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75000"/>
              <a:buFont typeface="StarSymbol"/>
              <a:buChar char="–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4pPr>
            <a:lvl5pPr marL="2160000" marR="0" lvl="4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5pPr>
            <a:lvl6pPr marL="2592000" marR="0" lvl="5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6pPr>
            <a:lvl7pPr marL="3024000" marR="0" lvl="6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7pPr>
            <a:lvl8pPr marL="3456000" marR="0" lvl="7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8pPr>
            <a:lvl9pPr marL="3887999" marR="0" lvl="8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9pPr>
          </a:lstStyle>
          <a:p>
            <a:pPr lvl="0"/>
            <a:r>
              <a:rPr lang="pl-PL" dirty="0">
                <a:solidFill>
                  <a:schemeClr val="tx1"/>
                </a:solidFill>
              </a:rPr>
              <a:t>Poczta elektroniczna</a:t>
            </a:r>
          </a:p>
          <a:p>
            <a:pPr lvl="0"/>
            <a:r>
              <a:rPr lang="pl-PL" dirty="0">
                <a:solidFill>
                  <a:schemeClr val="tx1"/>
                </a:solidFill>
              </a:rPr>
              <a:t>Czaty</a:t>
            </a:r>
          </a:p>
          <a:p>
            <a:pPr lvl="0"/>
            <a:r>
              <a:rPr lang="pl-PL" dirty="0">
                <a:solidFill>
                  <a:schemeClr val="tx1"/>
                </a:solidFill>
              </a:rPr>
              <a:t>Komunikatory ( FB Messenger, Skype, Snapchat, GG, </a:t>
            </a:r>
            <a:r>
              <a:rPr lang="pl-PL" dirty="0" err="1">
                <a:solidFill>
                  <a:schemeClr val="tx1"/>
                </a:solidFill>
              </a:rPr>
              <a:t>Hangouts</a:t>
            </a:r>
            <a:r>
              <a:rPr lang="pl-PL" dirty="0">
                <a:solidFill>
                  <a:schemeClr val="tx1"/>
                </a:solidFill>
              </a:rPr>
              <a:t>)</a:t>
            </a:r>
          </a:p>
          <a:p>
            <a:pPr lvl="0"/>
            <a:r>
              <a:rPr lang="pl-PL" dirty="0">
                <a:solidFill>
                  <a:schemeClr val="tx1"/>
                </a:solidFill>
              </a:rPr>
              <a:t>Blogi,</a:t>
            </a:r>
          </a:p>
          <a:p>
            <a:pPr lvl="0"/>
            <a:r>
              <a:rPr lang="pl-PL" dirty="0">
                <a:solidFill>
                  <a:schemeClr val="tx1"/>
                </a:solidFill>
              </a:rPr>
              <a:t>Serwisy społecznościowe ( Facebook, Twitter, Instagram, Pinterest, fotka.pl, nk.pl)</a:t>
            </a:r>
          </a:p>
          <a:p>
            <a:pPr lvl="0"/>
            <a:r>
              <a:rPr lang="pl-PL" dirty="0">
                <a:solidFill>
                  <a:schemeClr val="tx1"/>
                </a:solidFill>
              </a:rPr>
              <a:t>Strony internetowe,</a:t>
            </a:r>
          </a:p>
          <a:p>
            <a:pPr lvl="0"/>
            <a:r>
              <a:rPr lang="pl-PL" dirty="0">
                <a:solidFill>
                  <a:schemeClr val="tx1"/>
                </a:solidFill>
              </a:rPr>
              <a:t>Fora i grupy dyskusyjne,</a:t>
            </a:r>
          </a:p>
          <a:p>
            <a:pPr lvl="0"/>
            <a:r>
              <a:rPr lang="pl-PL" dirty="0">
                <a:solidFill>
                  <a:schemeClr val="tx1"/>
                </a:solidFill>
              </a:rPr>
              <a:t>MMS, SMS.</a:t>
            </a:r>
          </a:p>
          <a:p>
            <a:pPr lvl="0"/>
            <a:endParaRPr lang="pl-PL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1473200" y="282575"/>
            <a:ext cx="8607425" cy="1262063"/>
          </a:xfrm>
        </p:spPr>
        <p:txBody>
          <a:bodyPr>
            <a:normAutofit fontScale="90000"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>
              <a:buNone/>
            </a:pPr>
            <a:r>
              <a:rPr lang="pl-PL"/>
              <a:t>Kogo dotyczy i czy jest groźna dla innych?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935856" y="2051645"/>
            <a:ext cx="8772525" cy="4937125"/>
          </a:xfrm>
        </p:spPr>
        <p:txBody>
          <a:bodyPr/>
          <a:lstStyle>
            <a:defPPr marL="432000" marR="0" lvl="0" indent="-324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None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defPPr>
            <a:lvl1pPr marL="432000" marR="0" lvl="0" indent="-324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1pPr>
            <a:lvl2pPr marL="864000" marR="0" lvl="1" indent="-288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75000"/>
              <a:buFont typeface="StarSymbol"/>
              <a:buChar char="–"/>
              <a:defRPr lang="pl-PL" sz="28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2pPr>
            <a:lvl3pPr marL="1296000" marR="0" lvl="2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3pPr>
            <a:lvl4pPr marL="1728000" marR="0" lvl="3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75000"/>
              <a:buFont typeface="StarSymbol"/>
              <a:buChar char="–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4pPr>
            <a:lvl5pPr marL="2160000" marR="0" lvl="4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5pPr>
            <a:lvl6pPr marL="2592000" marR="0" lvl="5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6pPr>
            <a:lvl7pPr marL="3024000" marR="0" lvl="6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7pPr>
            <a:lvl8pPr marL="3456000" marR="0" lvl="7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8pPr>
            <a:lvl9pPr marL="3887999" marR="0" lvl="8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9pPr>
          </a:lstStyle>
          <a:p>
            <a:pPr lvl="0"/>
            <a:r>
              <a:rPr lang="pl-PL" dirty="0" smtClean="0">
                <a:solidFill>
                  <a:schemeClr val="tx1"/>
                </a:solidFill>
              </a:rPr>
              <a:t>Problem ten dotyczy przede wszystkim dzieci i młodzieży. W Polsce doświadcza go ponad połowa młodych internautów!!!</a:t>
            </a:r>
          </a:p>
          <a:p>
            <a:pPr lvl="0"/>
            <a:r>
              <a:rPr lang="pl-PL" dirty="0" smtClean="0">
                <a:solidFill>
                  <a:schemeClr val="tx1"/>
                </a:solidFill>
              </a:rPr>
              <a:t>Cyberprzemoc </a:t>
            </a:r>
            <a:r>
              <a:rPr lang="pl-PL" dirty="0">
                <a:solidFill>
                  <a:schemeClr val="tx1"/>
                </a:solidFill>
              </a:rPr>
              <a:t>często powoduje u ofiar irytację, strach, lęk i zawstydzenie. Nastoletni internauci rzadko informują najbliższe otoczenie o swoich problemach. Jeżeli szukają pomocy, to głównie u rówieśników. Rodzice i pedagodzy rzadko dowiadują się o takich sytuacjach</a:t>
            </a:r>
            <a:r>
              <a:rPr lang="pl-PL" dirty="0" smtClean="0">
                <a:solidFill>
                  <a:schemeClr val="tx1"/>
                </a:solidFill>
              </a:rPr>
              <a:t>.</a:t>
            </a:r>
            <a:endParaRPr lang="pl-PL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1473200" y="282575"/>
            <a:ext cx="8607425" cy="1262063"/>
          </a:xfrm>
        </p:spPr>
        <p:txBody>
          <a:bodyPr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hangingPunct="1">
              <a:buNone/>
            </a:pPr>
            <a:r>
              <a:rPr lang="pl-PL" sz="4400" dirty="0">
                <a:solidFill>
                  <a:schemeClr val="accent6"/>
                </a:solidFill>
                <a:latin typeface="Calibri" pitchFamily="34"/>
              </a:rPr>
              <a:t>Cechy cyberprzemocy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1308100" y="1963738"/>
            <a:ext cx="8772525" cy="4937125"/>
          </a:xfrm>
        </p:spPr>
        <p:txBody>
          <a:bodyPr/>
          <a:lstStyle>
            <a:defPPr marL="432000" marR="0" lvl="0" indent="-324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None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defPPr>
            <a:lvl1pPr marL="432000" marR="0" lvl="0" indent="-324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1pPr>
            <a:lvl2pPr marL="864000" marR="0" lvl="1" indent="-288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75000"/>
              <a:buFont typeface="StarSymbol"/>
              <a:buChar char="–"/>
              <a:defRPr lang="pl-PL" sz="28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2pPr>
            <a:lvl3pPr marL="1296000" marR="0" lvl="2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3pPr>
            <a:lvl4pPr marL="1728000" marR="0" lvl="3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75000"/>
              <a:buFont typeface="StarSymbol"/>
              <a:buChar char="–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4pPr>
            <a:lvl5pPr marL="2160000" marR="0" lvl="4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5pPr>
            <a:lvl6pPr marL="2592000" marR="0" lvl="5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6pPr>
            <a:lvl7pPr marL="3024000" marR="0" lvl="6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7pPr>
            <a:lvl8pPr marL="3456000" marR="0" lvl="7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8pPr>
            <a:lvl9pPr marL="3887999" marR="0" lvl="8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9pPr>
          </a:lstStyle>
          <a:p>
            <a:pPr lvl="0" hangingPunct="1">
              <a:lnSpc>
                <a:spcPct val="150000"/>
              </a:lnSpc>
            </a:pPr>
            <a:r>
              <a:rPr lang="pl-PL" sz="3200" dirty="0" smtClean="0">
                <a:solidFill>
                  <a:schemeClr val="tx1"/>
                </a:solidFill>
                <a:latin typeface="Calibri"/>
              </a:rPr>
              <a:t>Anonimowość</a:t>
            </a:r>
            <a:endParaRPr lang="pl-PL" sz="3200" dirty="0">
              <a:solidFill>
                <a:schemeClr val="tx1"/>
              </a:solidFill>
              <a:latin typeface="Calibri"/>
            </a:endParaRPr>
          </a:p>
          <a:p>
            <a:pPr lvl="0" hangingPunct="1">
              <a:lnSpc>
                <a:spcPct val="150000"/>
              </a:lnSpc>
            </a:pPr>
            <a:r>
              <a:rPr lang="pl-PL" sz="3200" dirty="0">
                <a:solidFill>
                  <a:schemeClr val="tx1"/>
                </a:solidFill>
                <a:latin typeface="Calibri"/>
              </a:rPr>
              <a:t>Szybkość</a:t>
            </a:r>
          </a:p>
          <a:p>
            <a:pPr lvl="0" hangingPunct="1">
              <a:lnSpc>
                <a:spcPct val="150000"/>
              </a:lnSpc>
            </a:pPr>
            <a:r>
              <a:rPr lang="pl-PL" sz="3200" dirty="0">
                <a:solidFill>
                  <a:schemeClr val="tx1"/>
                </a:solidFill>
                <a:latin typeface="Calibri"/>
              </a:rPr>
              <a:t>Powszechność</a:t>
            </a:r>
          </a:p>
          <a:p>
            <a:pPr lvl="0" hangingPunct="1">
              <a:lnSpc>
                <a:spcPct val="150000"/>
              </a:lnSpc>
            </a:pPr>
            <a:r>
              <a:rPr lang="pl-PL" sz="3200" dirty="0">
                <a:solidFill>
                  <a:schemeClr val="tx1"/>
                </a:solidFill>
                <a:latin typeface="Calibri"/>
              </a:rPr>
              <a:t>Trudność w usunięciu,</a:t>
            </a:r>
          </a:p>
          <a:p>
            <a:pPr lvl="0" hangingPunct="1">
              <a:buNone/>
            </a:pPr>
            <a:endParaRPr lang="pl-PL" sz="3200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1473200" y="282575"/>
            <a:ext cx="8607425" cy="1262063"/>
          </a:xfrm>
        </p:spPr>
        <p:txBody>
          <a:bodyPr>
            <a:norm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hangingPunct="1">
              <a:buNone/>
            </a:pPr>
            <a:r>
              <a:rPr lang="pl-PL" sz="4400" dirty="0">
                <a:solidFill>
                  <a:schemeClr val="accent6"/>
                </a:solidFill>
                <a:latin typeface="Calibri" pitchFamily="34"/>
              </a:rPr>
              <a:t>Cechy świadka cyberprzemocy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19832" y="2195661"/>
            <a:ext cx="8772525" cy="4937125"/>
          </a:xfrm>
        </p:spPr>
        <p:txBody>
          <a:bodyPr/>
          <a:lstStyle>
            <a:defPPr marL="432000" marR="0" lvl="0" indent="-324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None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defPPr>
            <a:lvl1pPr marL="432000" marR="0" lvl="0" indent="-324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1pPr>
            <a:lvl2pPr marL="864000" marR="0" lvl="1" indent="-288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75000"/>
              <a:buFont typeface="StarSymbol"/>
              <a:buChar char="–"/>
              <a:defRPr lang="pl-PL" sz="28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2pPr>
            <a:lvl3pPr marL="1296000" marR="0" lvl="2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3pPr>
            <a:lvl4pPr marL="1728000" marR="0" lvl="3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75000"/>
              <a:buFont typeface="StarSymbol"/>
              <a:buChar char="–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4pPr>
            <a:lvl5pPr marL="2160000" marR="0" lvl="4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5pPr>
            <a:lvl6pPr marL="2592000" marR="0" lvl="5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6pPr>
            <a:lvl7pPr marL="3024000" marR="0" lvl="6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7pPr>
            <a:lvl8pPr marL="3456000" marR="0" lvl="7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8pPr>
            <a:lvl9pPr marL="3887999" marR="0" lvl="8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9pPr>
          </a:lstStyle>
          <a:p>
            <a:pPr lvl="0" hangingPunct="1">
              <a:lnSpc>
                <a:spcPct val="150000"/>
              </a:lnSpc>
            </a:pPr>
            <a:r>
              <a:rPr lang="pl-PL" sz="3200" dirty="0">
                <a:solidFill>
                  <a:schemeClr val="tx1"/>
                </a:solidFill>
                <a:latin typeface="Calibri"/>
              </a:rPr>
              <a:t>Nie angażuje się bezpośrednio w wydarzenia,</a:t>
            </a:r>
          </a:p>
          <a:p>
            <a:pPr lvl="0" hangingPunct="1">
              <a:lnSpc>
                <a:spcPct val="150000"/>
              </a:lnSpc>
            </a:pPr>
            <a:r>
              <a:rPr lang="pl-PL" sz="3200" dirty="0">
                <a:solidFill>
                  <a:schemeClr val="tx1"/>
                </a:solidFill>
                <a:latin typeface="Calibri"/>
              </a:rPr>
              <a:t>Obawia się, że może stać się ofiarą,</a:t>
            </a:r>
          </a:p>
          <a:p>
            <a:pPr lvl="0" hangingPunct="1">
              <a:lnSpc>
                <a:spcPct val="150000"/>
              </a:lnSpc>
            </a:pPr>
            <a:r>
              <a:rPr lang="pl-PL" sz="3200" dirty="0">
                <a:solidFill>
                  <a:schemeClr val="tx1"/>
                </a:solidFill>
                <a:latin typeface="Calibri"/>
              </a:rPr>
              <a:t>Może zachować się obojętnie lub przyjąć odpowiednie stanowisko.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1473200" y="282575"/>
            <a:ext cx="8607425" cy="1262063"/>
          </a:xfrm>
        </p:spPr>
        <p:txBody>
          <a:bodyPr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hangingPunct="1">
              <a:buNone/>
            </a:pPr>
            <a:r>
              <a:rPr lang="pl-PL" sz="4400" dirty="0">
                <a:solidFill>
                  <a:schemeClr val="accent6"/>
                </a:solidFill>
                <a:latin typeface="Calibri" pitchFamily="34"/>
              </a:rPr>
              <a:t>Cechy ofiary cyberprzemocy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1308100" y="1835150"/>
            <a:ext cx="8772525" cy="4937125"/>
          </a:xfrm>
        </p:spPr>
        <p:txBody>
          <a:bodyPr/>
          <a:lstStyle>
            <a:defPPr marL="432000" marR="0" lvl="0" indent="-324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None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defPPr>
            <a:lvl1pPr marL="432000" marR="0" lvl="0" indent="-324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1pPr>
            <a:lvl2pPr marL="864000" marR="0" lvl="1" indent="-288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75000"/>
              <a:buFont typeface="StarSymbol"/>
              <a:buChar char="–"/>
              <a:defRPr lang="pl-PL" sz="28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2pPr>
            <a:lvl3pPr marL="1296000" marR="0" lvl="2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3pPr>
            <a:lvl4pPr marL="1728000" marR="0" lvl="3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75000"/>
              <a:buFont typeface="StarSymbol"/>
              <a:buChar char="–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4pPr>
            <a:lvl5pPr marL="2160000" marR="0" lvl="4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5pPr>
            <a:lvl6pPr marL="2592000" marR="0" lvl="5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6pPr>
            <a:lvl7pPr marL="3024000" marR="0" lvl="6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7pPr>
            <a:lvl8pPr marL="3456000" marR="0" lvl="7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8pPr>
            <a:lvl9pPr marL="3887999" marR="0" lvl="8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9pPr>
          </a:lstStyle>
          <a:p>
            <a:pPr lvl="0" hangingPunct="1">
              <a:lnSpc>
                <a:spcPct val="150000"/>
              </a:lnSpc>
            </a:pPr>
            <a:r>
              <a:rPr lang="pl-PL" sz="3200" dirty="0">
                <a:solidFill>
                  <a:schemeClr val="tx1"/>
                </a:solidFill>
                <a:latin typeface="Calibri"/>
              </a:rPr>
              <a:t>Odróżnia się  w jakiś sposób od grupy,</a:t>
            </a:r>
          </a:p>
          <a:p>
            <a:pPr lvl="0" hangingPunct="1">
              <a:lnSpc>
                <a:spcPct val="150000"/>
              </a:lnSpc>
            </a:pPr>
            <a:r>
              <a:rPr lang="pl-PL" sz="3200" dirty="0">
                <a:solidFill>
                  <a:schemeClr val="tx1"/>
                </a:solidFill>
                <a:latin typeface="Calibri"/>
              </a:rPr>
              <a:t>Unika kontaktu z rówieśnikami,</a:t>
            </a:r>
          </a:p>
          <a:p>
            <a:pPr lvl="0" hangingPunct="1">
              <a:lnSpc>
                <a:spcPct val="150000"/>
              </a:lnSpc>
            </a:pPr>
            <a:r>
              <a:rPr lang="pl-PL" sz="3200" dirty="0">
                <a:solidFill>
                  <a:schemeClr val="tx1"/>
                </a:solidFill>
                <a:latin typeface="Calibri"/>
              </a:rPr>
              <a:t>Czuje się osamotniony</a:t>
            </a:r>
            <a:r>
              <a:rPr lang="pl-PL" sz="3200" dirty="0">
                <a:solidFill>
                  <a:srgbClr val="000000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1473200" y="282575"/>
            <a:ext cx="8607425" cy="1262063"/>
          </a:xfrm>
        </p:spPr>
        <p:txBody>
          <a:bodyPr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hangingPunct="1">
              <a:buNone/>
            </a:pPr>
            <a:r>
              <a:rPr lang="pl-PL" sz="4400" b="0" dirty="0">
                <a:solidFill>
                  <a:schemeClr val="accent6"/>
                </a:solidFill>
                <a:latin typeface="Calibri" pitchFamily="34"/>
              </a:rPr>
              <a:t>Cechy sprawcy cyberprzemocy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575816" y="1907629"/>
            <a:ext cx="8772525" cy="4937125"/>
          </a:xfrm>
        </p:spPr>
        <p:txBody>
          <a:bodyPr/>
          <a:lstStyle>
            <a:defPPr marL="432000" marR="0" lvl="0" indent="-324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None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defPPr>
            <a:lvl1pPr marL="432000" marR="0" lvl="0" indent="-324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1pPr>
            <a:lvl2pPr marL="864000" marR="0" lvl="1" indent="-288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75000"/>
              <a:buFont typeface="StarSymbol"/>
              <a:buChar char="–"/>
              <a:defRPr lang="pl-PL" sz="28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2pPr>
            <a:lvl3pPr marL="1296000" marR="0" lvl="2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3pPr>
            <a:lvl4pPr marL="1728000" marR="0" lvl="3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75000"/>
              <a:buFont typeface="StarSymbol"/>
              <a:buChar char="–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4pPr>
            <a:lvl5pPr marL="2160000" marR="0" lvl="4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5pPr>
            <a:lvl6pPr marL="2592000" marR="0" lvl="5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6pPr>
            <a:lvl7pPr marL="3024000" marR="0" lvl="6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7pPr>
            <a:lvl8pPr marL="3456000" marR="0" lvl="7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8pPr>
            <a:lvl9pPr marL="3887999" marR="0" lvl="8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9pPr>
          </a:lstStyle>
          <a:p>
            <a:r>
              <a:rPr lang="pl-PL" sz="4900" dirty="0">
                <a:solidFill>
                  <a:srgbClr val="FF0000"/>
                </a:solidFill>
                <a:latin typeface="Calibri"/>
              </a:rPr>
              <a:t>Chce zwrócić na siebie uwagę,</a:t>
            </a:r>
          </a:p>
          <a:p>
            <a:r>
              <a:rPr lang="pl-PL" sz="4900" dirty="0">
                <a:solidFill>
                  <a:srgbClr val="FF0000"/>
                </a:solidFill>
                <a:latin typeface="Calibri"/>
              </a:rPr>
              <a:t>Bezrefleksyjnie naśladuje działania innych,</a:t>
            </a:r>
          </a:p>
          <a:p>
            <a:r>
              <a:rPr lang="pl-PL" sz="4900" dirty="0">
                <a:solidFill>
                  <a:srgbClr val="FF0000"/>
                </a:solidFill>
                <a:latin typeface="Calibri"/>
              </a:rPr>
              <a:t>Lubi mieć poczucie siły i kontroli nad sytuacją.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75816" y="827509"/>
            <a:ext cx="8569325" cy="1620837"/>
          </a:xfrm>
        </p:spPr>
        <p:txBody>
          <a:bodyPr/>
          <a:lstStyle/>
          <a:p>
            <a:pPr algn="ctr">
              <a:buNone/>
            </a:pPr>
            <a:r>
              <a:rPr lang="pl-PL" sz="3200" dirty="0"/>
              <a:t>Kim jest sprawca cyberprzemocy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51880" y="1835621"/>
            <a:ext cx="7056438" cy="2940100"/>
          </a:xfrm>
        </p:spPr>
        <p:txBody>
          <a:bodyPr>
            <a:normAutofit fontScale="92500" lnSpcReduction="20000"/>
          </a:bodyPr>
          <a:lstStyle/>
          <a:p>
            <a:pPr algn="l">
              <a:lnSpc>
                <a:spcPct val="150000"/>
              </a:lnSpc>
            </a:pPr>
            <a:r>
              <a:rPr lang="pl-PL" b="1" u="sng" dirty="0" smtClean="0">
                <a:solidFill>
                  <a:srgbClr val="FF0000"/>
                </a:solidFill>
              </a:rPr>
              <a:t>59% - koledzy/koleżanki ze szkoły. </a:t>
            </a:r>
          </a:p>
          <a:p>
            <a:pPr algn="l">
              <a:lnSpc>
                <a:spcPct val="150000"/>
              </a:lnSpc>
            </a:pPr>
            <a:r>
              <a:rPr lang="pl-PL" b="1" dirty="0" smtClean="0">
                <a:solidFill>
                  <a:schemeClr val="tx1"/>
                </a:solidFill>
              </a:rPr>
              <a:t>43 % - koledzy/koleżanki spoza szkoły.</a:t>
            </a:r>
          </a:p>
          <a:p>
            <a:pPr algn="l">
              <a:lnSpc>
                <a:spcPct val="150000"/>
              </a:lnSpc>
            </a:pPr>
            <a:r>
              <a:rPr lang="pl-PL" b="1" dirty="0" smtClean="0">
                <a:solidFill>
                  <a:schemeClr val="tx1"/>
                </a:solidFill>
              </a:rPr>
              <a:t>15% - nieznajomi.</a:t>
            </a:r>
          </a:p>
          <a:p>
            <a:pPr algn="l">
              <a:lnSpc>
                <a:spcPct val="150000"/>
              </a:lnSpc>
            </a:pPr>
            <a:r>
              <a:rPr lang="pl-PL" b="1" dirty="0" smtClean="0">
                <a:solidFill>
                  <a:schemeClr val="tx1"/>
                </a:solidFill>
              </a:rPr>
              <a:t>13% -  znajomi z </a:t>
            </a:r>
            <a:r>
              <a:rPr lang="pl-PL" b="1" dirty="0">
                <a:solidFill>
                  <a:schemeClr val="tx1"/>
                </a:solidFill>
              </a:rPr>
              <a:t>I</a:t>
            </a:r>
            <a:r>
              <a:rPr lang="pl-PL" b="1" dirty="0" smtClean="0">
                <a:solidFill>
                  <a:schemeClr val="tx1"/>
                </a:solidFill>
              </a:rPr>
              <a:t>nternetu.</a:t>
            </a:r>
          </a:p>
          <a:p>
            <a:pPr algn="l">
              <a:lnSpc>
                <a:spcPct val="150000"/>
              </a:lnSpc>
            </a:pPr>
            <a:r>
              <a:rPr lang="pl-PL" b="1" dirty="0" smtClean="0">
                <a:solidFill>
                  <a:schemeClr val="tx1"/>
                </a:solidFill>
              </a:rPr>
              <a:t>10 % - dorośli</a:t>
            </a:r>
          </a:p>
        </p:txBody>
      </p:sp>
    </p:spTree>
    <p:extLst>
      <p:ext uri="{BB962C8B-B14F-4D97-AF65-F5344CB8AC3E}">
        <p14:creationId xmlns:p14="http://schemas.microsoft.com/office/powerpoint/2010/main" val="166772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19832" y="179437"/>
            <a:ext cx="8607425" cy="1262063"/>
          </a:xfrm>
        </p:spPr>
        <p:txBody>
          <a:bodyPr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pl-PL" sz="4900" u="sng" dirty="0">
                <a:solidFill>
                  <a:schemeClr val="accent6">
                    <a:lumMod val="75000"/>
                  </a:schemeClr>
                </a:solidFill>
              </a:rPr>
              <a:t>Skala ryzyka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431800" y="1475581"/>
            <a:ext cx="8772525" cy="4937125"/>
          </a:xfrm>
        </p:spPr>
        <p:txBody>
          <a:bodyPr/>
          <a:lstStyle>
            <a:defPPr marL="432000" marR="0" lvl="0" indent="-324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None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defPPr>
            <a:lvl1pPr marL="432000" marR="0" lvl="0" indent="-324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1pPr>
            <a:lvl2pPr marL="864000" marR="0" lvl="1" indent="-288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75000"/>
              <a:buFont typeface="StarSymbol"/>
              <a:buChar char="–"/>
              <a:defRPr lang="pl-PL" sz="28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2pPr>
            <a:lvl3pPr marL="1296000" marR="0" lvl="2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3pPr>
            <a:lvl4pPr marL="1728000" marR="0" lvl="3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75000"/>
              <a:buFont typeface="StarSymbol"/>
              <a:buChar char="–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4pPr>
            <a:lvl5pPr marL="2160000" marR="0" lvl="4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5pPr>
            <a:lvl6pPr marL="2592000" marR="0" lvl="5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6pPr>
            <a:lvl7pPr marL="3024000" marR="0" lvl="6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7pPr>
            <a:lvl8pPr marL="3456000" marR="0" lvl="7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8pPr>
            <a:lvl9pPr marL="3887999" marR="0" lvl="8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9pPr>
          </a:lstStyle>
          <a:p>
            <a:pPr lvl="0"/>
            <a:r>
              <a:rPr lang="pl-PL" dirty="0">
                <a:solidFill>
                  <a:schemeClr val="tx1"/>
                </a:solidFill>
              </a:rPr>
              <a:t>Badania przeprowadzone w 2012 roku przez Fundacje Dzieci Niczyje dowiodły, że 22 % dzieci i młodzieży stało się ofiarami </a:t>
            </a:r>
            <a:r>
              <a:rPr lang="pl-PL" dirty="0" smtClean="0">
                <a:solidFill>
                  <a:schemeClr val="tx1"/>
                </a:solidFill>
              </a:rPr>
              <a:t>cyberprzemocy -  czyli </a:t>
            </a:r>
            <a:r>
              <a:rPr lang="pl-PL" dirty="0">
                <a:solidFill>
                  <a:schemeClr val="tx1"/>
                </a:solidFill>
              </a:rPr>
              <a:t>co 5 </a:t>
            </a:r>
            <a:r>
              <a:rPr lang="pl-PL" dirty="0" smtClean="0">
                <a:solidFill>
                  <a:schemeClr val="tx1"/>
                </a:solidFill>
              </a:rPr>
              <a:t>uczeń. </a:t>
            </a:r>
          </a:p>
          <a:p>
            <a:pPr marL="107989" indent="0">
              <a:buNone/>
            </a:pPr>
            <a:endParaRPr lang="pl-PL" dirty="0" smtClean="0">
              <a:solidFill>
                <a:schemeClr val="tx1"/>
              </a:solidFill>
            </a:endParaRPr>
          </a:p>
          <a:p>
            <a:pPr lvl="0"/>
            <a:r>
              <a:rPr lang="pl-PL" dirty="0">
                <a:solidFill>
                  <a:schemeClr val="tx1"/>
                </a:solidFill>
              </a:rPr>
              <a:t> </a:t>
            </a:r>
            <a:r>
              <a:rPr lang="pl-PL" dirty="0" smtClean="0">
                <a:solidFill>
                  <a:schemeClr val="tx1"/>
                </a:solidFill>
              </a:rPr>
              <a:t>Uczniowie podczas badań zostali zapytanie co czuli, gdy stali się ofiarami. </a:t>
            </a:r>
          </a:p>
          <a:p>
            <a:pPr lvl="2"/>
            <a:r>
              <a:rPr lang="pl-PL" dirty="0" smtClean="0">
                <a:solidFill>
                  <a:schemeClr val="tx1"/>
                </a:solidFill>
              </a:rPr>
              <a:t>Wstyd,</a:t>
            </a:r>
          </a:p>
          <a:p>
            <a:pPr lvl="2"/>
            <a:r>
              <a:rPr lang="pl-PL" dirty="0" smtClean="0">
                <a:solidFill>
                  <a:schemeClr val="tx1"/>
                </a:solidFill>
              </a:rPr>
              <a:t>Zdenerwowanie, </a:t>
            </a:r>
          </a:p>
          <a:p>
            <a:pPr lvl="2"/>
            <a:r>
              <a:rPr lang="pl-PL" dirty="0" smtClean="0">
                <a:solidFill>
                  <a:schemeClr val="tx1"/>
                </a:solidFill>
              </a:rPr>
              <a:t>Strach, </a:t>
            </a:r>
          </a:p>
          <a:p>
            <a:pPr lvl="2"/>
            <a:r>
              <a:rPr lang="pl-PL" dirty="0" smtClean="0">
                <a:solidFill>
                  <a:schemeClr val="tx1"/>
                </a:solidFill>
              </a:rPr>
              <a:t>Żal,</a:t>
            </a:r>
          </a:p>
          <a:p>
            <a:pPr lvl="2"/>
            <a:r>
              <a:rPr lang="pl-PL" dirty="0" smtClean="0">
                <a:solidFill>
                  <a:schemeClr val="tx1"/>
                </a:solidFill>
              </a:rPr>
              <a:t>Zirytowanie</a:t>
            </a:r>
          </a:p>
          <a:p>
            <a:pPr marL="1079888" lvl="2" indent="0">
              <a:buNone/>
            </a:pPr>
            <a:endParaRPr lang="pl-PL" dirty="0" smtClean="0"/>
          </a:p>
          <a:p>
            <a:pPr marL="215978" indent="0" algn="ctr">
              <a:buNone/>
            </a:pPr>
            <a:r>
              <a:rPr lang="pl-PL" b="1" i="1" dirty="0" smtClean="0">
                <a:solidFill>
                  <a:srgbClr val="FF0000"/>
                </a:solidFill>
              </a:rPr>
              <a:t>Próby samobójcze, samobójstwo</a:t>
            </a:r>
            <a:endParaRPr lang="pl-PL" b="1" i="1" dirty="0">
              <a:solidFill>
                <a:srgbClr val="FF0000"/>
              </a:solidFill>
            </a:endParaRPr>
          </a:p>
          <a:p>
            <a:pPr marL="215978" indent="0">
              <a:buNone/>
            </a:pPr>
            <a:endParaRPr lang="pl-PL" dirty="0"/>
          </a:p>
          <a:p>
            <a:pPr marL="1079888" lvl="2" indent="0">
              <a:buNone/>
            </a:pPr>
            <a:endParaRPr lang="pl-PL" dirty="0" smtClean="0"/>
          </a:p>
          <a:p>
            <a:pPr lvl="0"/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1473200" y="282575"/>
            <a:ext cx="8607425" cy="1262063"/>
          </a:xfrm>
        </p:spPr>
        <p:txBody>
          <a:bodyPr>
            <a:normAutofit fontScale="90000"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>
              <a:buNone/>
            </a:pPr>
            <a:r>
              <a:rPr lang="pl-PL"/>
              <a:t>Cyberprzemoc – skala zagrożeń </a:t>
            </a:r>
            <a:br>
              <a:rPr lang="pl-PL"/>
            </a:br>
            <a:endParaRPr lang="pl-PL"/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19832" y="1763613"/>
            <a:ext cx="8772525" cy="4937125"/>
          </a:xfrm>
        </p:spPr>
        <p:txBody>
          <a:bodyPr/>
          <a:lstStyle>
            <a:defPPr marL="432000" marR="0" lvl="0" indent="-324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None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defPPr>
            <a:lvl1pPr marL="432000" marR="0" lvl="0" indent="-324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1pPr>
            <a:lvl2pPr marL="864000" marR="0" lvl="1" indent="-288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75000"/>
              <a:buFont typeface="StarSymbol"/>
              <a:buChar char="–"/>
              <a:defRPr lang="pl-PL" sz="28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2pPr>
            <a:lvl3pPr marL="1296000" marR="0" lvl="2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3pPr>
            <a:lvl4pPr marL="1728000" marR="0" lvl="3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75000"/>
              <a:buFont typeface="StarSymbol"/>
              <a:buChar char="–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4pPr>
            <a:lvl5pPr marL="2160000" marR="0" lvl="4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5pPr>
            <a:lvl6pPr marL="2592000" marR="0" lvl="5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6pPr>
            <a:lvl7pPr marL="3024000" marR="0" lvl="6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7pPr>
            <a:lvl8pPr marL="3456000" marR="0" lvl="7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8pPr>
            <a:lvl9pPr marL="3887999" marR="0" lvl="8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9pPr>
          </a:lstStyle>
          <a:p>
            <a:pPr lvl="0"/>
            <a:r>
              <a:rPr lang="pl-PL" dirty="0">
                <a:solidFill>
                  <a:schemeClr val="tx1"/>
                </a:solidFill>
              </a:rPr>
              <a:t>51 % dzieci </a:t>
            </a:r>
            <a:r>
              <a:rPr lang="pl-PL" dirty="0" smtClean="0">
                <a:solidFill>
                  <a:schemeClr val="tx1"/>
                </a:solidFill>
              </a:rPr>
              <a:t>lub </a:t>
            </a:r>
            <a:r>
              <a:rPr lang="pl-PL" dirty="0">
                <a:solidFill>
                  <a:schemeClr val="tx1"/>
                </a:solidFill>
              </a:rPr>
              <a:t>młodzież stała się przynajmniej raz obiektem zdjęć lub filmów zrobionych wbrew ich woli,</a:t>
            </a:r>
          </a:p>
          <a:p>
            <a:pPr lvl="0"/>
            <a:r>
              <a:rPr lang="pl-PL" dirty="0">
                <a:solidFill>
                  <a:schemeClr val="tx1"/>
                </a:solidFill>
              </a:rPr>
              <a:t>52% dzieci w wieku 12-17 lat miało do czynienia z przemocą werbalną w </a:t>
            </a:r>
            <a:r>
              <a:rPr lang="pl-PL" dirty="0" err="1">
                <a:solidFill>
                  <a:schemeClr val="tx1"/>
                </a:solidFill>
              </a:rPr>
              <a:t>internecie</a:t>
            </a:r>
            <a:r>
              <a:rPr lang="pl-PL" dirty="0">
                <a:solidFill>
                  <a:schemeClr val="tx1"/>
                </a:solidFill>
              </a:rPr>
              <a:t> lub za pomocą telefonu komórkowego,</a:t>
            </a:r>
          </a:p>
          <a:p>
            <a:pPr lvl="0"/>
            <a:r>
              <a:rPr lang="pl-PL" dirty="0">
                <a:solidFill>
                  <a:schemeClr val="tx1"/>
                </a:solidFill>
              </a:rPr>
              <a:t>47% dzieci doświadczyło wulgarnego przezywania,</a:t>
            </a:r>
          </a:p>
          <a:p>
            <a:pPr lvl="0"/>
            <a:r>
              <a:rPr lang="pl-PL" dirty="0">
                <a:solidFill>
                  <a:schemeClr val="tx1"/>
                </a:solidFill>
              </a:rPr>
              <a:t>29 %  dzieci deklaruje, że ktoś podszywał się za nich,</a:t>
            </a:r>
          </a:p>
          <a:p>
            <a:pPr lvl="0"/>
            <a:r>
              <a:rPr lang="pl-PL" dirty="0">
                <a:solidFill>
                  <a:schemeClr val="tx1"/>
                </a:solidFill>
              </a:rPr>
              <a:t>21% dzieci było poniżanych, ośmieszanych i upokarzanych,</a:t>
            </a:r>
          </a:p>
          <a:p>
            <a:pPr lvl="0"/>
            <a:r>
              <a:rPr lang="pl-PL" dirty="0">
                <a:solidFill>
                  <a:schemeClr val="tx1"/>
                </a:solidFill>
              </a:rPr>
              <a:t>16osób doznało straszenia i szantażowania,</a:t>
            </a:r>
          </a:p>
          <a:p>
            <a:pPr lvl="0"/>
            <a:r>
              <a:rPr lang="pl-PL" dirty="0">
                <a:solidFill>
                  <a:schemeClr val="tx1"/>
                </a:solidFill>
              </a:rPr>
              <a:t>14 % zgłosiło, że ktoś bez ich zgody rozsyła po </a:t>
            </a:r>
            <a:r>
              <a:rPr lang="pl-PL" dirty="0" err="1">
                <a:solidFill>
                  <a:schemeClr val="tx1"/>
                </a:solidFill>
              </a:rPr>
              <a:t>internecie</a:t>
            </a:r>
            <a:r>
              <a:rPr lang="pl-PL" dirty="0">
                <a:solidFill>
                  <a:schemeClr val="tx1"/>
                </a:solidFill>
              </a:rPr>
              <a:t> kompromitujące ich materiały</a:t>
            </a:r>
            <a:r>
              <a:rPr lang="pl-PL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1473200" y="282575"/>
            <a:ext cx="8607425" cy="1262063"/>
          </a:xfrm>
        </p:spPr>
        <p:txBody>
          <a:bodyPr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pl-PL" sz="3600" dirty="0"/>
              <a:t>Prawo wobec Cyberprzemocy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1308100" y="1963738"/>
            <a:ext cx="8772525" cy="4937125"/>
          </a:xfrm>
        </p:spPr>
        <p:txBody>
          <a:bodyPr/>
          <a:lstStyle>
            <a:defPPr marL="432000" marR="0" lvl="0" indent="-324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None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defPPr>
            <a:lvl1pPr marL="432000" marR="0" lvl="0" indent="-324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1pPr>
            <a:lvl2pPr marL="864000" marR="0" lvl="1" indent="-288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75000"/>
              <a:buFont typeface="StarSymbol"/>
              <a:buChar char="–"/>
              <a:defRPr lang="pl-PL" sz="28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2pPr>
            <a:lvl3pPr marL="1296000" marR="0" lvl="2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3pPr>
            <a:lvl4pPr marL="1728000" marR="0" lvl="3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75000"/>
              <a:buFont typeface="StarSymbol"/>
              <a:buChar char="–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4pPr>
            <a:lvl5pPr marL="2160000" marR="0" lvl="4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5pPr>
            <a:lvl6pPr marL="2592000" marR="0" lvl="5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6pPr>
            <a:lvl7pPr marL="3024000" marR="0" lvl="6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7pPr>
            <a:lvl8pPr marL="3456000" marR="0" lvl="7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8pPr>
            <a:lvl9pPr marL="3887999" marR="0" lvl="8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9pPr>
          </a:lstStyle>
          <a:p>
            <a:pPr lvl="0"/>
            <a:r>
              <a:rPr lang="pl-PL" sz="3600" dirty="0">
                <a:solidFill>
                  <a:schemeClr val="tx1"/>
                </a:solidFill>
              </a:rPr>
              <a:t>Kodeks cywilny,</a:t>
            </a:r>
          </a:p>
          <a:p>
            <a:pPr lvl="0"/>
            <a:endParaRPr lang="pl-PL" sz="3600" dirty="0">
              <a:solidFill>
                <a:schemeClr val="tx1"/>
              </a:solidFill>
            </a:endParaRPr>
          </a:p>
          <a:p>
            <a:pPr lvl="0"/>
            <a:r>
              <a:rPr lang="pl-PL" sz="3600" dirty="0">
                <a:solidFill>
                  <a:schemeClr val="tx1"/>
                </a:solidFill>
              </a:rPr>
              <a:t>Kodeks Karny,</a:t>
            </a:r>
          </a:p>
          <a:p>
            <a:pPr marL="107989" indent="0">
              <a:buNone/>
            </a:pPr>
            <a:endParaRPr lang="pl-PL" sz="3600" dirty="0">
              <a:solidFill>
                <a:schemeClr val="tx1"/>
              </a:solidFill>
            </a:endParaRPr>
          </a:p>
          <a:p>
            <a:pPr lvl="0"/>
            <a:r>
              <a:rPr lang="pl-PL" sz="3600" dirty="0">
                <a:solidFill>
                  <a:schemeClr val="tx1"/>
                </a:solidFill>
              </a:rPr>
              <a:t>Kodeks Wykroczeń</a:t>
            </a:r>
            <a:r>
              <a:rPr lang="pl-PL" sz="3600" dirty="0"/>
              <a:t>,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897" y="251445"/>
            <a:ext cx="7488832" cy="6762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1473200" y="282575"/>
            <a:ext cx="8607425" cy="1262063"/>
          </a:xfrm>
        </p:spPr>
        <p:txBody>
          <a:bodyPr>
            <a:normAutofit fontScale="90000"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>
              <a:buNone/>
            </a:pPr>
            <a:r>
              <a:rPr lang="pl-PL" dirty="0"/>
              <a:t>Obowiązek prawny dla Świadków cyberprzemocy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575816" y="1979637"/>
            <a:ext cx="8772525" cy="4937125"/>
          </a:xfrm>
        </p:spPr>
        <p:txBody>
          <a:bodyPr/>
          <a:lstStyle>
            <a:defPPr marL="432000" marR="0" lvl="0" indent="-324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None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defPPr>
            <a:lvl1pPr marL="432000" marR="0" lvl="0" indent="-324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1pPr>
            <a:lvl2pPr marL="864000" marR="0" lvl="1" indent="-288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75000"/>
              <a:buFont typeface="StarSymbol"/>
              <a:buChar char="–"/>
              <a:defRPr lang="pl-PL" sz="28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2pPr>
            <a:lvl3pPr marL="1296000" marR="0" lvl="2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4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3pPr>
            <a:lvl4pPr marL="1728000" marR="0" lvl="3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75000"/>
              <a:buFont typeface="StarSymbol"/>
              <a:buChar char="–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4pPr>
            <a:lvl5pPr marL="2160000" marR="0" lvl="4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5pPr>
            <a:lvl6pPr marL="2592000" marR="0" lvl="5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6pPr>
            <a:lvl7pPr marL="3024000" marR="0" lvl="6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7pPr>
            <a:lvl8pPr marL="3456000" marR="0" lvl="7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8pPr>
            <a:lvl9pPr marL="3887999" marR="0" lvl="8" indent="-216000" algn="l">
              <a:spcBef>
                <a:spcPts val="0"/>
              </a:spcBef>
              <a:spcAft>
                <a:spcPts val="0"/>
              </a:spcAft>
              <a:buClr>
                <a:srgbClr val="E6E6E6"/>
              </a:buClr>
              <a:buSzPct val="45000"/>
              <a:buFont typeface="StarSymbol"/>
              <a:buChar char="●"/>
              <a:defRPr lang="pl-PL" sz="2000" b="0" i="0" u="none" strike="noStrike">
                <a:ln>
                  <a:noFill/>
                </a:ln>
                <a:solidFill>
                  <a:srgbClr val="E6E6E6"/>
                </a:solidFill>
                <a:latin typeface="Thorndale" pitchFamily="18"/>
                <a:ea typeface="Lucida Sans Unicode" pitchFamily="2"/>
                <a:cs typeface="Tahoma" pitchFamily="2"/>
              </a:defRPr>
            </a:lvl9pPr>
          </a:lstStyle>
          <a:p>
            <a:pPr lvl="0"/>
            <a:r>
              <a:rPr lang="pl-PL" dirty="0">
                <a:solidFill>
                  <a:schemeClr val="tx1"/>
                </a:solidFill>
              </a:rPr>
              <a:t>Kodeks Prawa Karnego Art. 304&amp;1 mówi, że każdy kto dowiedziawszy się o popełnieniu przestępstwa ściganego z urzędu ma społeczny </a:t>
            </a:r>
            <a:r>
              <a:rPr lang="pl-PL" b="1" u="sng" dirty="0">
                <a:solidFill>
                  <a:srgbClr val="00B050"/>
                </a:solidFill>
              </a:rPr>
              <a:t>OBOWIĄZEK</a:t>
            </a:r>
            <a:r>
              <a:rPr lang="pl-PL" dirty="0">
                <a:solidFill>
                  <a:schemeClr val="tx1"/>
                </a:solidFill>
              </a:rPr>
              <a:t> zawiadomić  tym Prokuratora lub Policję.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0" y="263525"/>
            <a:ext cx="8547100" cy="712788"/>
          </a:xfrm>
        </p:spPr>
        <p:txBody>
          <a:bodyPr wrap="square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pl-PL" dirty="0"/>
              <a:t>Profilaktyka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359793" y="1301465"/>
            <a:ext cx="9720832" cy="5328000"/>
          </a:xfrm>
          <a:prstGeom prst="rect">
            <a:avLst/>
          </a:prstGeom>
          <a:noFill/>
          <a:ln>
            <a:noFill/>
          </a:ln>
        </p:spPr>
        <p:txBody>
          <a:bodyPr vert="horz" wrap="none" lIns="89991" tIns="44996" rIns="89991" bIns="44996" anchorCtr="0" compatLnSpc="0"/>
          <a:lstStyle/>
          <a:p>
            <a:pPr hangingPunct="0"/>
            <a:r>
              <a:rPr lang="pl-PL" sz="2400" b="1" dirty="0">
                <a:solidFill>
                  <a:schemeClr val="accent6"/>
                </a:solidFill>
                <a:latin typeface="Times New Roman" panose="02020603050405020304" pitchFamily="18" charset="0"/>
                <a:ea typeface="Gothic720EU-Normal" pitchFamily="34"/>
                <a:cs typeface="Times New Roman" panose="02020603050405020304" pitchFamily="18" charset="0"/>
              </a:rPr>
              <a:t>Ujawnienie zjawiska cyberprzemocy wymaga podjęcia</a:t>
            </a:r>
          </a:p>
          <a:p>
            <a:pPr hangingPunct="0"/>
            <a:r>
              <a:rPr lang="pl-PL" sz="2400" b="1" dirty="0">
                <a:solidFill>
                  <a:schemeClr val="accent6"/>
                </a:solidFill>
                <a:latin typeface="Times New Roman" panose="02020603050405020304" pitchFamily="18" charset="0"/>
                <a:ea typeface="Gothic720EU-Normal" pitchFamily="34"/>
                <a:cs typeface="Times New Roman" panose="02020603050405020304" pitchFamily="18" charset="0"/>
              </a:rPr>
              <a:t> w szkole konkretnych działań interwencyjnych.</a:t>
            </a:r>
          </a:p>
          <a:p>
            <a:pPr hangingPunct="0"/>
            <a:endParaRPr lang="pl-PL" b="0" i="0" u="none" strike="noStrike" kern="1200" dirty="0">
              <a:ln>
                <a:noFill/>
              </a:ln>
              <a:latin typeface="Times New Roman" panose="02020603050405020304" pitchFamily="18" charset="0"/>
              <a:ea typeface="Gothic720EU-Normal" pitchFamily="34"/>
              <a:cs typeface="Times New Roman" panose="02020603050405020304" pitchFamily="18" charset="0"/>
            </a:endParaRPr>
          </a:p>
          <a:p>
            <a:pPr hangingPunct="0"/>
            <a:r>
              <a:rPr lang="pl-PL" sz="2400" dirty="0">
                <a:latin typeface="Times New Roman" panose="02020603050405020304" pitchFamily="18" charset="0"/>
                <a:ea typeface="Gothic720EU-Normal" pitchFamily="34"/>
                <a:cs typeface="Times New Roman" panose="02020603050405020304" pitchFamily="18" charset="0"/>
              </a:rPr>
              <a:t>Aby interwencja była skuteczna, warto zadbać o następujące sprawy:</a:t>
            </a:r>
          </a:p>
          <a:p>
            <a:pPr hangingPunct="0"/>
            <a:endParaRPr lang="pl-PL" sz="2400" dirty="0">
              <a:latin typeface="Times New Roman" panose="02020603050405020304" pitchFamily="18" charset="0"/>
              <a:ea typeface="Gothic720EU-Normal" pitchFamily="34"/>
              <a:cs typeface="Times New Roman" panose="02020603050405020304" pitchFamily="18" charset="0"/>
            </a:endParaRPr>
          </a:p>
          <a:p>
            <a:pPr marL="228576" indent="-228576" hangingPunct="0">
              <a:buAutoNum type="arabicPeriod"/>
            </a:pPr>
            <a:r>
              <a:rPr lang="pl-PL" sz="2400" dirty="0">
                <a:latin typeface="Times New Roman" panose="02020603050405020304" pitchFamily="18" charset="0"/>
                <a:ea typeface="Gothic720EU-Normal" pitchFamily="34"/>
                <a:cs typeface="Times New Roman" panose="02020603050405020304" pitchFamily="18" charset="0"/>
              </a:rPr>
              <a:t>Wprowadzić działania profilaktyczne w szkole – uświadamiające całej </a:t>
            </a:r>
          </a:p>
          <a:p>
            <a:pPr hangingPunct="0"/>
            <a:r>
              <a:rPr lang="pl-PL" sz="2400" dirty="0">
                <a:latin typeface="Times New Roman" panose="02020603050405020304" pitchFamily="18" charset="0"/>
                <a:ea typeface="Gothic720EU-Normal" pitchFamily="34"/>
                <a:cs typeface="Times New Roman" panose="02020603050405020304" pitchFamily="18" charset="0"/>
              </a:rPr>
              <a:t>społeczności szkolnej (uczniom, rodzicom, nauczycielom</a:t>
            </a:r>
          </a:p>
          <a:p>
            <a:pPr hangingPunct="0"/>
            <a:r>
              <a:rPr lang="pl-PL" sz="2400" dirty="0">
                <a:latin typeface="Times New Roman" panose="02020603050405020304" pitchFamily="18" charset="0"/>
                <a:ea typeface="Gothic720EU-Normal" pitchFamily="34"/>
                <a:cs typeface="Times New Roman" panose="02020603050405020304" pitchFamily="18" charset="0"/>
              </a:rPr>
              <a:t> i innym pracownikom szkoły)zasady korzystania i zagrożenia</a:t>
            </a:r>
          </a:p>
          <a:p>
            <a:pPr hangingPunct="0"/>
            <a:r>
              <a:rPr lang="pl-PL" sz="2400" dirty="0">
                <a:latin typeface="Times New Roman" panose="02020603050405020304" pitchFamily="18" charset="0"/>
                <a:ea typeface="Gothic720EU-Normal" pitchFamily="34"/>
                <a:cs typeface="Times New Roman" panose="02020603050405020304" pitchFamily="18" charset="0"/>
              </a:rPr>
              <a:t> płynące z użytkowania różnych technologii komunikacyjnych.</a:t>
            </a:r>
          </a:p>
          <a:p>
            <a:pPr hangingPunct="0"/>
            <a:r>
              <a:rPr lang="pl-PL" sz="2400" dirty="0">
                <a:latin typeface="Times New Roman" panose="02020603050405020304" pitchFamily="18" charset="0"/>
                <a:ea typeface="Gothic720EU-Normal" pitchFamily="34"/>
                <a:cs typeface="Times New Roman" panose="02020603050405020304" pitchFamily="18" charset="0"/>
              </a:rPr>
              <a:t>2. Opracować procedurę reagowania w szkole na zjawisko cyberprzemocy.</a:t>
            </a:r>
          </a:p>
          <a:p>
            <a:pPr hangingPunct="0"/>
            <a:r>
              <a:rPr lang="pl-PL" sz="2400" dirty="0">
                <a:latin typeface="Times New Roman" panose="02020603050405020304" pitchFamily="18" charset="0"/>
                <a:ea typeface="Gothic720EU-Normal" pitchFamily="34"/>
                <a:cs typeface="Times New Roman" panose="02020603050405020304" pitchFamily="18" charset="0"/>
              </a:rPr>
              <a:t>3. Podejmować interwencję w każdym przypadku ujawnienia</a:t>
            </a:r>
          </a:p>
          <a:p>
            <a:pPr hangingPunct="0"/>
            <a:r>
              <a:rPr lang="pl-PL" sz="2400" dirty="0">
                <a:latin typeface="Times New Roman" panose="02020603050405020304" pitchFamily="18" charset="0"/>
                <a:ea typeface="Gothic720EU-Normal" pitchFamily="34"/>
                <a:cs typeface="Times New Roman" panose="02020603050405020304" pitchFamily="18" charset="0"/>
              </a:rPr>
              <a:t> lub podejrzenia cyberprzemocy.</a:t>
            </a:r>
          </a:p>
          <a:p>
            <a:pPr hangingPunct="0"/>
            <a:r>
              <a:rPr lang="pl-PL" sz="2200" dirty="0">
                <a:latin typeface="Times New Roman" panose="02020603050405020304" pitchFamily="18" charset="0"/>
                <a:ea typeface="Gothic720EU-Normal" pitchFamily="34"/>
                <a:cs typeface="Times New Roman" panose="02020603050405020304" pitchFamily="18" charset="0"/>
              </a:rPr>
              <a:t> (procedura nie będzie wówczas tylko „martwym” </a:t>
            </a:r>
          </a:p>
          <a:p>
            <a:pPr hangingPunct="0"/>
            <a:r>
              <a:rPr lang="pl-PL" sz="2200" dirty="0">
                <a:latin typeface="Times New Roman" panose="02020603050405020304" pitchFamily="18" charset="0"/>
                <a:ea typeface="Gothic720EU-Normal" pitchFamily="34"/>
                <a:cs typeface="Times New Roman" panose="02020603050405020304" pitchFamily="18" charset="0"/>
              </a:rPr>
              <a:t>zapisem w dokumentach szkolnych).</a:t>
            </a:r>
          </a:p>
          <a:p>
            <a:pPr hangingPunct="0"/>
            <a:r>
              <a:rPr lang="pl-PL" sz="2200" dirty="0">
                <a:latin typeface="Times New Roman" panose="02020603050405020304" pitchFamily="18" charset="0"/>
                <a:ea typeface="Gothic720EU-Normal" pitchFamily="34"/>
                <a:cs typeface="Times New Roman" panose="02020603050405020304" pitchFamily="18" charset="0"/>
              </a:rPr>
              <a:t>4. Pokazać w jaki sposób korzystać z TIK.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863848" y="331667"/>
            <a:ext cx="8607425" cy="963613"/>
          </a:xfrm>
        </p:spPr>
        <p:txBody>
          <a:bodyPr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>
              <a:buNone/>
            </a:pPr>
            <a:r>
              <a:rPr lang="pl-PL" sz="2800" dirty="0"/>
              <a:t>Procedura reagowania na cyberprzemoc w szkole.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424676" y="1295280"/>
            <a:ext cx="8640000" cy="5296320"/>
          </a:xfrm>
          <a:prstGeom prst="rect">
            <a:avLst/>
          </a:prstGeom>
          <a:noFill/>
          <a:ln>
            <a:noFill/>
          </a:ln>
        </p:spPr>
        <p:txBody>
          <a:bodyPr vert="horz" wrap="none" lIns="89991" tIns="44996" rIns="89991" bIns="44996" anchorCtr="0" compatLnSpc="0"/>
          <a:lstStyle/>
          <a:p>
            <a:pPr algn="just" hangingPunct="0"/>
            <a:endParaRPr lang="pl-PL" sz="2400" b="1" dirty="0">
              <a:latin typeface="Times New Roman" pitchFamily="18"/>
              <a:ea typeface="Times New Roman" pitchFamily="18"/>
              <a:cs typeface="Times New Roman" pitchFamily="18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576000" y="1835621"/>
            <a:ext cx="8496000" cy="4755979"/>
          </a:xfrm>
          <a:prstGeom prst="rect">
            <a:avLst/>
          </a:prstGeom>
          <a:noFill/>
          <a:ln>
            <a:noFill/>
          </a:ln>
        </p:spPr>
        <p:txBody>
          <a:bodyPr vert="horz" wrap="none" lIns="89991" tIns="44996" rIns="89991" bIns="44996" anchorCtr="0" compatLnSpc="0"/>
          <a:lstStyle/>
          <a:p>
            <a:pPr algn="just" hangingPunct="0">
              <a:lnSpc>
                <a:spcPct val="150000"/>
              </a:lnSpc>
            </a:pPr>
            <a:r>
              <a:rPr lang="pl-PL" sz="2400" dirty="0">
                <a:latin typeface="Times New Roman" pitchFamily="18"/>
                <a:ea typeface="Times New Roman" pitchFamily="18"/>
                <a:cs typeface="Times New Roman" pitchFamily="18"/>
              </a:rPr>
              <a:t>1. Ustalenie okoliczności zdarzenia .</a:t>
            </a:r>
          </a:p>
          <a:p>
            <a:pPr algn="just" hangingPunct="0">
              <a:lnSpc>
                <a:spcPct val="150000"/>
              </a:lnSpc>
            </a:pPr>
            <a:r>
              <a:rPr lang="pl-PL" sz="2400" dirty="0">
                <a:latin typeface="Times New Roman" pitchFamily="18"/>
                <a:ea typeface="Times New Roman" pitchFamily="18"/>
                <a:cs typeface="Times New Roman" pitchFamily="18"/>
              </a:rPr>
              <a:t>2</a:t>
            </a:r>
            <a:r>
              <a:rPr lang="pl-PL" sz="2400" dirty="0" smtClean="0">
                <a:latin typeface="Times New Roman" pitchFamily="18"/>
                <a:ea typeface="Times New Roman" pitchFamily="18"/>
                <a:cs typeface="Times New Roman" pitchFamily="18"/>
              </a:rPr>
              <a:t>. Zabezpieczenie dowodów.</a:t>
            </a:r>
            <a:endParaRPr lang="pl-PL" sz="2400" dirty="0">
              <a:latin typeface="Times New Roman" pitchFamily="18"/>
              <a:ea typeface="Times New Roman" pitchFamily="18"/>
              <a:cs typeface="Times New Roman" pitchFamily="18"/>
            </a:endParaRPr>
          </a:p>
          <a:p>
            <a:pPr algn="just" hangingPunct="0">
              <a:lnSpc>
                <a:spcPct val="150000"/>
              </a:lnSpc>
            </a:pPr>
            <a:r>
              <a:rPr lang="pl-PL" sz="2400" dirty="0">
                <a:latin typeface="Times New Roman" pitchFamily="18"/>
                <a:ea typeface="Times New Roman" pitchFamily="18"/>
                <a:cs typeface="Times New Roman" pitchFamily="18"/>
              </a:rPr>
              <a:t>3. Działania wobec sprawcy cyberprzemocy.</a:t>
            </a:r>
          </a:p>
          <a:p>
            <a:pPr algn="just" hangingPunct="0">
              <a:lnSpc>
                <a:spcPct val="150000"/>
              </a:lnSpc>
            </a:pPr>
            <a:r>
              <a:rPr lang="pl-PL" sz="2400" dirty="0">
                <a:latin typeface="Times New Roman" pitchFamily="18"/>
                <a:ea typeface="Times New Roman" pitchFamily="18"/>
                <a:cs typeface="Times New Roman" pitchFamily="18"/>
              </a:rPr>
              <a:t>4. Działania wobec  ofiary cyberprzemocy.</a:t>
            </a:r>
          </a:p>
          <a:p>
            <a:pPr algn="just" hangingPunct="0">
              <a:lnSpc>
                <a:spcPct val="150000"/>
              </a:lnSpc>
            </a:pPr>
            <a:r>
              <a:rPr lang="pl-PL" sz="2400" dirty="0">
                <a:latin typeface="Times New Roman" pitchFamily="18"/>
                <a:ea typeface="Times New Roman" pitchFamily="18"/>
                <a:cs typeface="Times New Roman" pitchFamily="18"/>
              </a:rPr>
              <a:t>5.Ochrona świadków, którzy zgłaszają zdarzenie. </a:t>
            </a:r>
          </a:p>
          <a:p>
            <a:pPr algn="just" hangingPunct="0">
              <a:lnSpc>
                <a:spcPct val="150000"/>
              </a:lnSpc>
            </a:pPr>
            <a:r>
              <a:rPr lang="pl-PL" sz="2400" dirty="0">
                <a:latin typeface="Times New Roman" pitchFamily="18"/>
                <a:ea typeface="Times New Roman" pitchFamily="18"/>
                <a:cs typeface="Times New Roman" pitchFamily="18"/>
              </a:rPr>
              <a:t>6. Notatka służbowa. </a:t>
            </a:r>
          </a:p>
          <a:p>
            <a:pPr algn="just" hangingPunct="0">
              <a:lnSpc>
                <a:spcPct val="150000"/>
              </a:lnSpc>
            </a:pPr>
            <a:r>
              <a:rPr lang="pl-PL" sz="2400" dirty="0">
                <a:latin typeface="Times New Roman" pitchFamily="18"/>
                <a:ea typeface="Times New Roman" pitchFamily="18"/>
                <a:cs typeface="Times New Roman" pitchFamily="18"/>
              </a:rPr>
              <a:t>7.Zawiadomienie sądu rodzinnego i policji.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1473200" y="215900"/>
            <a:ext cx="8607425" cy="539750"/>
          </a:xfrm>
        </p:spPr>
        <p:txBody>
          <a:bodyPr>
            <a:normAutofit fontScale="90000"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>
              <a:buNone/>
            </a:pPr>
            <a:r>
              <a:rPr lang="pl-PL" dirty="0"/>
              <a:t>Zabezpieczenie dowodów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144000" y="1224000"/>
            <a:ext cx="9216000" cy="5757120"/>
          </a:xfrm>
          <a:prstGeom prst="rect">
            <a:avLst/>
          </a:prstGeom>
          <a:noFill/>
          <a:ln>
            <a:noFill/>
          </a:ln>
        </p:spPr>
        <p:txBody>
          <a:bodyPr vert="horz" wrap="none" lIns="89991" tIns="44996" rIns="89991" bIns="44996" anchorCtr="0" compatLnSpc="0"/>
          <a:lstStyle/>
          <a:p>
            <a:pPr hangingPunct="0">
              <a:spcBef>
                <a:spcPts val="870"/>
              </a:spcBef>
              <a:spcAft>
                <a:spcPts val="870"/>
              </a:spcAft>
            </a:pPr>
            <a:r>
              <a:rPr lang="pl-PL" sz="2400" dirty="0">
                <a:latin typeface="Times New Roman" pitchFamily="18"/>
                <a:ea typeface="Times New Roman" pitchFamily="18"/>
                <a:cs typeface="Times New Roman" pitchFamily="18"/>
              </a:rPr>
              <a:t>-</a:t>
            </a:r>
            <a:endParaRPr lang="pl-PL" sz="2200" dirty="0">
              <a:latin typeface="Times New Roman" pitchFamily="18"/>
              <a:ea typeface="Times New Roman" pitchFamily="18"/>
              <a:cs typeface="Times New Roman" pitchFamily="18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969" y="788432"/>
            <a:ext cx="6497339" cy="619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1473200" y="250825"/>
            <a:ext cx="8607425" cy="1011238"/>
          </a:xfrm>
        </p:spPr>
        <p:txBody>
          <a:bodyPr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pl-PL" sz="2800" dirty="0">
                <a:solidFill>
                  <a:schemeClr val="accent6"/>
                </a:solidFill>
                <a:latin typeface="Times New Roman" pitchFamily="18"/>
                <a:cs typeface="Times New Roman" pitchFamily="18"/>
              </a:rPr>
              <a:t> Co może pomóc w identyfikacji sprawcy. 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942945" y="1187549"/>
            <a:ext cx="8280000" cy="5439240"/>
          </a:xfrm>
          <a:prstGeom prst="rect">
            <a:avLst/>
          </a:prstGeom>
          <a:noFill/>
          <a:ln>
            <a:noFill/>
          </a:ln>
        </p:spPr>
        <p:txBody>
          <a:bodyPr vert="horz" wrap="none" lIns="89991" tIns="44996" rIns="89991" bIns="44996" anchorCtr="0" compatLnSpc="0"/>
          <a:lstStyle/>
          <a:p>
            <a:pPr lvl="0" hangingPunct="0">
              <a:lnSpc>
                <a:spcPct val="150000"/>
              </a:lnSpc>
            </a:pPr>
            <a:r>
              <a:rPr lang="pl-PL" sz="2200" dirty="0">
                <a:latin typeface="TimesNewRoman" pitchFamily="18"/>
                <a:ea typeface="TimesNewRoman" pitchFamily="18"/>
                <a:cs typeface="TimesNewRoman" pitchFamily="18"/>
              </a:rPr>
              <a:t> 1. Świadkowie – inni uczniowie odwiedzający „obraźliwe” strony,</a:t>
            </a:r>
          </a:p>
          <a:p>
            <a:pPr lvl="0" hangingPunct="0">
              <a:lnSpc>
                <a:spcPct val="150000"/>
              </a:lnSpc>
            </a:pPr>
            <a:r>
              <a:rPr lang="pl-PL" sz="2200" dirty="0">
                <a:latin typeface="TimesNewRoman" pitchFamily="18"/>
                <a:ea typeface="TimesNewRoman" pitchFamily="18"/>
                <a:cs typeface="TimesNewRoman" pitchFamily="18"/>
              </a:rPr>
              <a:t>mogą posiadać informację na temat ich autora, mogą też zidentyfikować</a:t>
            </a:r>
          </a:p>
          <a:p>
            <a:pPr lvl="0" hangingPunct="0">
              <a:lnSpc>
                <a:spcPct val="150000"/>
              </a:lnSpc>
            </a:pPr>
            <a:r>
              <a:rPr lang="pl-PL" sz="2200" dirty="0">
                <a:latin typeface="TimesNewRoman" pitchFamily="18"/>
                <a:ea typeface="TimesNewRoman" pitchFamily="18"/>
                <a:cs typeface="TimesNewRoman" pitchFamily="18"/>
              </a:rPr>
              <a:t>numer telefonu sprawcy, jeśli nie jest on zastrzeżony. </a:t>
            </a:r>
          </a:p>
          <a:p>
            <a:pPr lvl="0" hangingPunct="0">
              <a:lnSpc>
                <a:spcPct val="150000"/>
              </a:lnSpc>
            </a:pPr>
            <a:r>
              <a:rPr lang="pl-PL" sz="2200" dirty="0">
                <a:latin typeface="TimesNewRoman" pitchFamily="18"/>
                <a:ea typeface="TimesNewRoman" pitchFamily="18"/>
                <a:cs typeface="TimesNewRoman" pitchFamily="18"/>
              </a:rPr>
              <a:t>2. Kontakt z dostawcą usług internetowych- może on nie tylko </a:t>
            </a:r>
          </a:p>
          <a:p>
            <a:pPr lvl="0" hangingPunct="0">
              <a:lnSpc>
                <a:spcPct val="150000"/>
              </a:lnSpc>
            </a:pPr>
            <a:r>
              <a:rPr lang="pl-PL" sz="2200" dirty="0">
                <a:latin typeface="TimesNewRoman" pitchFamily="18"/>
                <a:ea typeface="TimesNewRoman" pitchFamily="18"/>
                <a:cs typeface="TimesNewRoman" pitchFamily="18"/>
              </a:rPr>
              <a:t>Zablokować agresora, ale i też usunąć szkodliwe treści, a także podać </a:t>
            </a:r>
          </a:p>
          <a:p>
            <a:pPr lvl="0" hangingPunct="0">
              <a:lnSpc>
                <a:spcPct val="150000"/>
              </a:lnSpc>
            </a:pPr>
            <a:r>
              <a:rPr lang="pl-PL" sz="2200" dirty="0">
                <a:latin typeface="TimesNewRoman" pitchFamily="18"/>
                <a:ea typeface="TimesNewRoman" pitchFamily="18"/>
                <a:cs typeface="TimesNewRoman" pitchFamily="18"/>
              </a:rPr>
              <a:t>dane sprawcy cyberprzemocy. Dane te jednak nie mogą być  </a:t>
            </a:r>
          </a:p>
          <a:p>
            <a:pPr lvl="0" hangingPunct="0">
              <a:lnSpc>
                <a:spcPct val="150000"/>
              </a:lnSpc>
            </a:pPr>
            <a:r>
              <a:rPr lang="pl-PL" sz="2200" dirty="0">
                <a:latin typeface="TimesNewRoman" pitchFamily="18"/>
                <a:ea typeface="TimesNewRoman" pitchFamily="18"/>
                <a:cs typeface="TimesNewRoman" pitchFamily="18"/>
              </a:rPr>
              <a:t>Udostępnione sobie prywatnej, aby je uzyskać, trzeba skontaktować</a:t>
            </a:r>
          </a:p>
          <a:p>
            <a:pPr lvl="0" hangingPunct="0">
              <a:lnSpc>
                <a:spcPct val="150000"/>
              </a:lnSpc>
            </a:pPr>
            <a:r>
              <a:rPr lang="pl-PL" sz="2200" dirty="0">
                <a:latin typeface="TimesNewRoman" pitchFamily="18"/>
                <a:ea typeface="TimesNewRoman" pitchFamily="18"/>
                <a:cs typeface="TimesNewRoman" pitchFamily="18"/>
              </a:rPr>
              <a:t> się z policją.</a:t>
            </a:r>
          </a:p>
          <a:p>
            <a:pPr lvl="0" hangingPunct="0">
              <a:lnSpc>
                <a:spcPct val="150000"/>
              </a:lnSpc>
            </a:pPr>
            <a:r>
              <a:rPr lang="pl-PL" sz="2200" dirty="0">
                <a:latin typeface="TimesNewRoman" pitchFamily="18"/>
                <a:ea typeface="TimesNewRoman" pitchFamily="18"/>
                <a:cs typeface="TimesNewRoman" pitchFamily="18"/>
              </a:rPr>
              <a:t>3, Kontakt z siecią operatora sieci komórkowej w przypadku, gdy </a:t>
            </a:r>
          </a:p>
          <a:p>
            <a:pPr lvl="0" hangingPunct="0">
              <a:lnSpc>
                <a:spcPct val="150000"/>
              </a:lnSpc>
            </a:pPr>
            <a:r>
              <a:rPr lang="pl-PL" sz="2200" dirty="0">
                <a:latin typeface="TimesNewRoman" pitchFamily="18"/>
                <a:ea typeface="TimesNewRoman" pitchFamily="18"/>
                <a:cs typeface="TimesNewRoman" pitchFamily="18"/>
              </a:rPr>
              <a:t> numer sprawcy jest zastrzeżony, może on podjąć kroki w celu ustalenia</a:t>
            </a:r>
          </a:p>
          <a:p>
            <a:pPr lvl="0" hangingPunct="0">
              <a:lnSpc>
                <a:spcPct val="150000"/>
              </a:lnSpc>
            </a:pPr>
            <a:r>
              <a:rPr lang="pl-PL" sz="2200" dirty="0">
                <a:latin typeface="TimesNewRoman" pitchFamily="18"/>
                <a:ea typeface="TimesNewRoman" pitchFamily="18"/>
                <a:cs typeface="TimesNewRoman" pitchFamily="18"/>
              </a:rPr>
              <a:t> sprawy, jeśli otrzyma datę i godzinę rozmowy.  </a:t>
            </a:r>
          </a:p>
          <a:p>
            <a:pPr lvl="0" hangingPunct="0">
              <a:lnSpc>
                <a:spcPct val="150000"/>
              </a:lnSpc>
            </a:pPr>
            <a:r>
              <a:rPr lang="pl-PL" sz="2200" dirty="0">
                <a:latin typeface="TimesNewRoman" pitchFamily="18"/>
                <a:ea typeface="TimesNewRoman" pitchFamily="18"/>
                <a:cs typeface="TimesNewRoman" pitchFamily="18"/>
              </a:rPr>
              <a:t>( Również w tym przypadku operator może udostępnić dane tylko policji)</a:t>
            </a:r>
          </a:p>
          <a:p>
            <a:pPr lvl="0" hangingPunct="0">
              <a:lnSpc>
                <a:spcPct val="150000"/>
              </a:lnSpc>
            </a:pPr>
            <a:endParaRPr lang="pl-PL" sz="2200" dirty="0">
              <a:latin typeface="TimesNewRoman" pitchFamily="18"/>
              <a:ea typeface="TimesNewRoman" pitchFamily="18"/>
              <a:cs typeface="TimesNew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51880" y="251446"/>
            <a:ext cx="8569325" cy="1620837"/>
          </a:xfrm>
        </p:spPr>
        <p:txBody>
          <a:bodyPr/>
          <a:lstStyle/>
          <a:p>
            <a:r>
              <a:rPr lang="pl-PL" dirty="0" smtClean="0"/>
              <a:t>Gdzie szukać pomocy – przydatne linki.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07864" y="2987749"/>
            <a:ext cx="7919912" cy="3024336"/>
          </a:xfrm>
          <a:solidFill>
            <a:schemeClr val="accent1"/>
          </a:solidFill>
        </p:spPr>
        <p:txBody>
          <a:bodyPr>
            <a:normAutofit fontScale="85000" lnSpcReduction="10000"/>
          </a:bodyPr>
          <a:lstStyle/>
          <a:p>
            <a:r>
              <a:rPr lang="pl-PL" dirty="0" smtClean="0">
                <a:hlinkClick r:id="rId2"/>
              </a:rPr>
              <a:t>www.dyzurnet.pl</a:t>
            </a:r>
            <a:endParaRPr lang="pl-PL" dirty="0" smtClean="0"/>
          </a:p>
          <a:p>
            <a:r>
              <a:rPr lang="pl-PL" dirty="0" smtClean="0">
                <a:hlinkClick r:id="rId3"/>
              </a:rPr>
              <a:t>www.helpline.org.pl</a:t>
            </a:r>
            <a:endParaRPr lang="pl-PL" dirty="0" smtClean="0"/>
          </a:p>
          <a:p>
            <a:r>
              <a:rPr lang="pl-PL" dirty="0" smtClean="0">
                <a:solidFill>
                  <a:schemeClr val="tx1"/>
                </a:solidFill>
              </a:rPr>
              <a:t>Bezpłatny numer telefonu dla dzieci i młodzieży 800 100 100</a:t>
            </a:r>
          </a:p>
          <a:p>
            <a:r>
              <a:rPr lang="pl-PL" dirty="0" smtClean="0">
                <a:solidFill>
                  <a:schemeClr val="tx1"/>
                </a:solidFill>
              </a:rPr>
              <a:t>Bezpłatny numer telefonu dla rodziców i nauczycieli 116 111</a:t>
            </a:r>
          </a:p>
          <a:p>
            <a:r>
              <a:rPr lang="pl-PL" dirty="0" smtClean="0">
                <a:solidFill>
                  <a:schemeClr val="tx1"/>
                </a:solidFill>
                <a:hlinkClick r:id="rId4"/>
              </a:rPr>
              <a:t>www.dzieckowsieci.fdn.pl</a:t>
            </a:r>
            <a:endParaRPr lang="pl-PL" dirty="0" smtClean="0">
              <a:solidFill>
                <a:schemeClr val="tx1"/>
              </a:solidFill>
            </a:endParaRPr>
          </a:p>
          <a:p>
            <a:r>
              <a:rPr lang="pl-PL" dirty="0" smtClean="0">
                <a:solidFill>
                  <a:schemeClr val="tx1"/>
                </a:solidFill>
                <a:hlinkClick r:id="rId5"/>
              </a:rPr>
              <a:t>www.safeinternet.pl</a:t>
            </a:r>
            <a:endParaRPr lang="pl-PL" dirty="0" smtClean="0">
              <a:solidFill>
                <a:schemeClr val="tx1"/>
              </a:solidFill>
            </a:endParaRPr>
          </a:p>
          <a:p>
            <a:r>
              <a:rPr lang="pl-PL" dirty="0" smtClean="0">
                <a:solidFill>
                  <a:schemeClr val="tx1"/>
                </a:solidFill>
                <a:hlinkClick r:id="rId6"/>
              </a:rPr>
              <a:t>www.fdds.pl</a:t>
            </a:r>
            <a:endParaRPr lang="pl-PL" dirty="0" smtClean="0">
              <a:solidFill>
                <a:schemeClr val="tx1"/>
              </a:solidFill>
            </a:endParaRPr>
          </a:p>
          <a:p>
            <a:endParaRPr lang="pl-P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58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Polecane filmy dot.  cyberprzemocy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40879" y="1691605"/>
            <a:ext cx="8772840" cy="2952329"/>
          </a:xfrm>
          <a:solidFill>
            <a:schemeClr val="accent1"/>
          </a:solidFill>
        </p:spPr>
        <p:txBody>
          <a:bodyPr>
            <a:normAutofit fontScale="70000" lnSpcReduction="20000"/>
          </a:bodyPr>
          <a:lstStyle/>
          <a:p>
            <a:r>
              <a:rPr lang="pl-PL" dirty="0">
                <a:hlinkClick r:id="rId2"/>
              </a:rPr>
              <a:t>https://</a:t>
            </a:r>
            <a:r>
              <a:rPr lang="pl-PL" dirty="0" smtClean="0">
                <a:hlinkClick r:id="rId2"/>
              </a:rPr>
              <a:t>www.youtube.com/watch?v=XH6MEbuvihE</a:t>
            </a:r>
            <a:r>
              <a:rPr lang="pl-PL" dirty="0" smtClean="0"/>
              <a:t>  - „na zawsze”</a:t>
            </a:r>
          </a:p>
          <a:p>
            <a:endParaRPr lang="pl-PL" dirty="0" smtClean="0"/>
          </a:p>
          <a:p>
            <a:r>
              <a:rPr lang="pl-PL" dirty="0">
                <a:hlinkClick r:id="rId3"/>
              </a:rPr>
              <a:t>https://</a:t>
            </a:r>
            <a:r>
              <a:rPr lang="pl-PL" dirty="0" smtClean="0">
                <a:hlinkClick r:id="rId3"/>
              </a:rPr>
              <a:t>www.youtube.com/watch?v=GmaVd1icRSg</a:t>
            </a:r>
            <a:r>
              <a:rPr lang="pl-PL" dirty="0" smtClean="0"/>
              <a:t>  - Historia Mateusza </a:t>
            </a:r>
          </a:p>
          <a:p>
            <a:endParaRPr lang="pl-PL" dirty="0" smtClean="0"/>
          </a:p>
          <a:p>
            <a:r>
              <a:rPr lang="pl-PL" dirty="0">
                <a:hlinkClick r:id="rId4"/>
              </a:rPr>
              <a:t>https://</a:t>
            </a:r>
            <a:r>
              <a:rPr lang="pl-PL" dirty="0" smtClean="0">
                <a:hlinkClick r:id="rId4"/>
              </a:rPr>
              <a:t>www.youtube.com/watch?v=sWwM36pA0yw</a:t>
            </a:r>
            <a:r>
              <a:rPr lang="pl-PL" dirty="0" smtClean="0"/>
              <a:t> – historia Julki </a:t>
            </a:r>
            <a:endParaRPr lang="pl-PL" dirty="0" smtClean="0"/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457" y="5003973"/>
            <a:ext cx="2520280" cy="194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70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47824" y="1115540"/>
            <a:ext cx="9145016" cy="4896544"/>
          </a:xfrm>
        </p:spPr>
        <p:txBody>
          <a:bodyPr/>
          <a:lstStyle/>
          <a:p>
            <a:pPr algn="ctr">
              <a:buNone/>
            </a:pPr>
            <a:r>
              <a:rPr lang="pl-PL" sz="6600" dirty="0"/>
              <a:t>Dziękuję za uwagę </a:t>
            </a:r>
            <a:br>
              <a:rPr lang="pl-PL" sz="6600" dirty="0"/>
            </a:br>
            <a:r>
              <a:rPr lang="pl-PL" sz="6600" dirty="0"/>
              <a:t/>
            </a:r>
            <a:br>
              <a:rPr lang="pl-PL" sz="6600" dirty="0"/>
            </a:br>
            <a:r>
              <a:rPr lang="pl-PL" sz="6600" dirty="0"/>
              <a:t/>
            </a:r>
            <a:br>
              <a:rPr lang="pl-PL" sz="6600" dirty="0"/>
            </a:br>
            <a:r>
              <a:rPr lang="pl-PL" sz="6600" dirty="0"/>
              <a:t/>
            </a:r>
            <a:br>
              <a:rPr lang="pl-PL" sz="6600" dirty="0"/>
            </a:br>
            <a:r>
              <a:rPr lang="pl-PL" sz="2000" dirty="0"/>
              <a:t>Anna Radwańska </a:t>
            </a:r>
          </a:p>
        </p:txBody>
      </p:sp>
    </p:spTree>
    <p:extLst>
      <p:ext uri="{BB962C8B-B14F-4D97-AF65-F5344CB8AC3E}">
        <p14:creationId xmlns:p14="http://schemas.microsoft.com/office/powerpoint/2010/main" val="15709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ędrówka">
  <a:themeElements>
    <a:clrScheme name="Wędrówk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Wędrówk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ędrówk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246</TotalTime>
  <Words>909</Words>
  <Application>Microsoft Office PowerPoint</Application>
  <PresentationFormat>Niestandardowy</PresentationFormat>
  <Paragraphs>135</Paragraphs>
  <Slides>23</Slides>
  <Notes>19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4" baseType="lpstr">
      <vt:lpstr>Wędrówka</vt:lpstr>
      <vt:lpstr>Prezentacja programu PowerPoint</vt:lpstr>
      <vt:lpstr>Zagrożenia związane z korzystaniem z Internetu.</vt:lpstr>
      <vt:lpstr>Cyberprzemoc</vt:lpstr>
      <vt:lpstr>Formy przemocy</vt:lpstr>
      <vt:lpstr>Miejsce występowania Cyberprzemocy</vt:lpstr>
      <vt:lpstr>Kogo dotyczy i czy jest groźna dla innych?</vt:lpstr>
      <vt:lpstr>Cechy cyberprzemocy</vt:lpstr>
      <vt:lpstr>Cechy świadka cyberprzemocy</vt:lpstr>
      <vt:lpstr>Cechy ofiary cyberprzemocy</vt:lpstr>
      <vt:lpstr>Cechy sprawcy cyberprzemocy</vt:lpstr>
      <vt:lpstr>Kim jest sprawca cyberprzemocy</vt:lpstr>
      <vt:lpstr>Skala ryzyka</vt:lpstr>
      <vt:lpstr>Cyberprzemoc – skala zagrożeń  </vt:lpstr>
      <vt:lpstr>Prawo wobec Cyberprzemocy</vt:lpstr>
      <vt:lpstr>Prezentacja programu PowerPoint</vt:lpstr>
      <vt:lpstr>Obowiązek prawny dla Świadków cyberprzemocy</vt:lpstr>
      <vt:lpstr>Profilaktyka</vt:lpstr>
      <vt:lpstr>Procedura reagowania na cyberprzemoc w szkole.</vt:lpstr>
      <vt:lpstr>Zabezpieczenie dowodów</vt:lpstr>
      <vt:lpstr> Co może pomóc w identyfikacji sprawcy. </vt:lpstr>
      <vt:lpstr>Gdzie szukać pomocy – przydatne linki.</vt:lpstr>
      <vt:lpstr>Polecane filmy dot.  cyberprzemocy </vt:lpstr>
      <vt:lpstr>Dziękuję za uwagę     Anna Radwańska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ppp</dc:creator>
  <cp:lastModifiedBy>ppp</cp:lastModifiedBy>
  <cp:revision>33</cp:revision>
  <dcterms:created xsi:type="dcterms:W3CDTF">2016-10-31T23:03:13Z</dcterms:created>
  <dcterms:modified xsi:type="dcterms:W3CDTF">2017-01-23T06:13:48Z</dcterms:modified>
</cp:coreProperties>
</file>