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84" r:id="rId2"/>
    <p:sldMasterId id="2147483696" r:id="rId3"/>
    <p:sldMasterId id="2147483708" r:id="rId4"/>
  </p:sldMasterIdLst>
  <p:notesMasterIdLst>
    <p:notesMasterId r:id="rId53"/>
  </p:notesMasterIdLst>
  <p:handoutMasterIdLst>
    <p:handoutMasterId r:id="rId54"/>
  </p:handoutMasterIdLst>
  <p:sldIdLst>
    <p:sldId id="258" r:id="rId5"/>
    <p:sldId id="360" r:id="rId6"/>
    <p:sldId id="330" r:id="rId7"/>
    <p:sldId id="359" r:id="rId8"/>
    <p:sldId id="392" r:id="rId9"/>
    <p:sldId id="363" r:id="rId10"/>
    <p:sldId id="393" r:id="rId11"/>
    <p:sldId id="304" r:id="rId12"/>
    <p:sldId id="365" r:id="rId13"/>
    <p:sldId id="364" r:id="rId14"/>
    <p:sldId id="337" r:id="rId15"/>
    <p:sldId id="325" r:id="rId16"/>
    <p:sldId id="294" r:id="rId17"/>
    <p:sldId id="356" r:id="rId18"/>
    <p:sldId id="329" r:id="rId19"/>
    <p:sldId id="361" r:id="rId20"/>
    <p:sldId id="368" r:id="rId21"/>
    <p:sldId id="398" r:id="rId22"/>
    <p:sldId id="362" r:id="rId23"/>
    <p:sldId id="358" r:id="rId24"/>
    <p:sldId id="400" r:id="rId25"/>
    <p:sldId id="401" r:id="rId26"/>
    <p:sldId id="267" r:id="rId27"/>
    <p:sldId id="339" r:id="rId28"/>
    <p:sldId id="302" r:id="rId29"/>
    <p:sldId id="265" r:id="rId30"/>
    <p:sldId id="369" r:id="rId31"/>
    <p:sldId id="370" r:id="rId32"/>
    <p:sldId id="371" r:id="rId33"/>
    <p:sldId id="372" r:id="rId34"/>
    <p:sldId id="373" r:id="rId35"/>
    <p:sldId id="374" r:id="rId36"/>
    <p:sldId id="375" r:id="rId37"/>
    <p:sldId id="376" r:id="rId38"/>
    <p:sldId id="378" r:id="rId39"/>
    <p:sldId id="379" r:id="rId40"/>
    <p:sldId id="387" r:id="rId41"/>
    <p:sldId id="383" r:id="rId42"/>
    <p:sldId id="384" r:id="rId43"/>
    <p:sldId id="385" r:id="rId44"/>
    <p:sldId id="382" r:id="rId45"/>
    <p:sldId id="346" r:id="rId46"/>
    <p:sldId id="320" r:id="rId47"/>
    <p:sldId id="347" r:id="rId48"/>
    <p:sldId id="348" r:id="rId49"/>
    <p:sldId id="349" r:id="rId50"/>
    <p:sldId id="256" r:id="rId51"/>
    <p:sldId id="399" r:id="rId52"/>
  </p:sldIdLst>
  <p:sldSz cx="9144000" cy="6858000" type="screen4x3"/>
  <p:notesSz cx="6789738" cy="99298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1B2A"/>
    <a:srgbClr val="740019"/>
    <a:srgbClr val="D75B79"/>
    <a:srgbClr val="40FD31"/>
    <a:srgbClr val="FFFF00"/>
    <a:srgbClr val="0A3A04"/>
    <a:srgbClr val="DCFC1C"/>
    <a:srgbClr val="0000FF"/>
    <a:srgbClr val="FF0066"/>
    <a:srgbClr val="A8E04E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11" autoAdjust="0"/>
    <p:restoredTop sz="94698" autoAdjust="0"/>
  </p:normalViewPr>
  <p:slideViewPr>
    <p:cSldViewPr>
      <p:cViewPr>
        <p:scale>
          <a:sx n="100" d="100"/>
          <a:sy n="100" d="100"/>
        </p:scale>
        <p:origin x="-660" y="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690160-D328-4B69-A035-90D3C82FA0A6}" type="doc">
      <dgm:prSet loTypeId="urn:microsoft.com/office/officeart/2005/8/layout/pList2#1" loCatId="list" qsTypeId="urn:microsoft.com/office/officeart/2005/8/quickstyle/simple4" qsCatId="simple" csTypeId="urn:microsoft.com/office/officeart/2005/8/colors/colorful2" csCatId="colorful" phldr="1"/>
      <dgm:spPr/>
    </dgm:pt>
    <dgm:pt modelId="{476E4177-EF8D-419E-AB8A-93E66CC82482}">
      <dgm:prSet phldrT="[Text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lIns="73152" tIns="274320" rIns="73152"/>
        <a:lstStyle/>
        <a:p>
          <a:pPr algn="l" defTabSz="914400">
            <a:lnSpc>
              <a:spcPct val="100000"/>
            </a:lnSpc>
            <a:buNone/>
          </a:pPr>
          <a:r>
            <a:rPr lang="pl-PL" sz="1200" b="1" cap="none" spc="0" baseline="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een Light" pitchFamily="2" charset="-18"/>
            </a:rPr>
            <a:t>CO TO JEST WSZAWICA?</a:t>
          </a:r>
          <a:endParaRPr lang="pl-PL" sz="1200" b="1" i="0" cap="none" spc="0" baseline="0" dirty="0">
            <a:ln w="18415" cmpd="sng">
              <a:noFill/>
              <a:prstDash val="solid"/>
            </a:ln>
            <a:solidFill>
              <a:srgbClr val="FFFFFF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latin typeface="Teen Light" pitchFamily="2" charset="-18"/>
            <a:ea typeface="+mn-ea"/>
            <a:cs typeface="+mn-cs"/>
          </a:endParaRPr>
        </a:p>
      </dgm:t>
    </dgm:pt>
    <dgm:pt modelId="{50A25A56-CEA1-40EB-822C-18475EA4B47A}" type="parTrans" cxnId="{9A40B199-C1E6-4AA6-9486-07915ED7CAE7}">
      <dgm:prSet/>
      <dgm:spPr/>
      <dgm:t>
        <a:bodyPr/>
        <a:lstStyle/>
        <a:p>
          <a:endParaRPr lang="en-US"/>
        </a:p>
      </dgm:t>
    </dgm:pt>
    <dgm:pt modelId="{A91F7A1B-DD1E-4B26-839C-2A5EF0A403AD}" type="sibTrans" cxnId="{9A40B199-C1E6-4AA6-9486-07915ED7CAE7}">
      <dgm:prSet/>
      <dgm:spPr/>
      <dgm:t>
        <a:bodyPr/>
        <a:lstStyle/>
        <a:p>
          <a:endParaRPr lang="en-US"/>
        </a:p>
      </dgm:t>
    </dgm:pt>
    <dgm:pt modelId="{5DD0A7D4-5781-4819-AF33-C5CE25A2D297}">
      <dgm:prSet phldrT="[Text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lIns="73152" tIns="274320" rIns="73152"/>
        <a:lstStyle/>
        <a:p>
          <a:pPr algn="l" defTabSz="914400">
            <a:spcAft>
              <a:spcPts val="600"/>
            </a:spcAft>
            <a:buNone/>
          </a:pPr>
          <a:r>
            <a:rPr lang="pl-PL" sz="1200" b="1" cap="none" spc="0" baseline="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een Light" pitchFamily="2" charset="-18"/>
            </a:rPr>
            <a:t>KIEDY </a:t>
          </a:r>
        </a:p>
        <a:p>
          <a:pPr algn="l" defTabSz="914400">
            <a:spcAft>
              <a:spcPts val="600"/>
            </a:spcAft>
            <a:buNone/>
          </a:pPr>
          <a:r>
            <a:rPr lang="pl-PL" sz="1200" b="1" cap="none" spc="0" baseline="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een Light" pitchFamily="2" charset="-18"/>
            </a:rPr>
            <a:t>MOŻEMY </a:t>
          </a:r>
        </a:p>
        <a:p>
          <a:pPr algn="l" defTabSz="914400">
            <a:spcAft>
              <a:spcPts val="600"/>
            </a:spcAft>
            <a:buNone/>
          </a:pPr>
          <a:r>
            <a:rPr lang="pl-PL" sz="1200" b="1" cap="none" spc="0" baseline="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een Light" pitchFamily="2" charset="-18"/>
            </a:rPr>
            <a:t>SIĘ ZARAZIĆ?</a:t>
          </a:r>
          <a:endParaRPr lang="pl-PL" sz="1200" b="1" i="0" cap="none" spc="0" baseline="0" dirty="0">
            <a:ln w="18415" cmpd="sng">
              <a:noFill/>
              <a:prstDash val="solid"/>
            </a:ln>
            <a:solidFill>
              <a:srgbClr val="FFFFFF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latin typeface="Teen Light" pitchFamily="2" charset="-18"/>
            <a:ea typeface="+mn-ea"/>
            <a:cs typeface="+mn-cs"/>
          </a:endParaRPr>
        </a:p>
      </dgm:t>
    </dgm:pt>
    <dgm:pt modelId="{05B7C26E-C389-4346-849B-05526EF2C457}" type="parTrans" cxnId="{7417CC53-98FE-43F4-BF56-8508FB7DA803}">
      <dgm:prSet/>
      <dgm:spPr/>
      <dgm:t>
        <a:bodyPr/>
        <a:lstStyle/>
        <a:p>
          <a:endParaRPr lang="en-US"/>
        </a:p>
      </dgm:t>
    </dgm:pt>
    <dgm:pt modelId="{FD53903F-8A86-4D24-917A-36748269F973}" type="sibTrans" cxnId="{7417CC53-98FE-43F4-BF56-8508FB7DA803}">
      <dgm:prSet/>
      <dgm:spPr/>
      <dgm:t>
        <a:bodyPr/>
        <a:lstStyle/>
        <a:p>
          <a:endParaRPr lang="en-US"/>
        </a:p>
      </dgm:t>
    </dgm:pt>
    <dgm:pt modelId="{77AF15ED-F058-4A0B-B979-9880C6062DF0}">
      <dgm:prSet phldrT="[Text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lIns="73152" tIns="274320" rIns="73152"/>
        <a:lstStyle/>
        <a:p>
          <a:pPr algn="l" defTabSz="914400">
            <a:buNone/>
          </a:pPr>
          <a:r>
            <a:rPr lang="pl-PL" sz="1200" b="1" cap="none" spc="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een Light" pitchFamily="2" charset="-18"/>
            </a:rPr>
            <a:t>JAK </a:t>
          </a:r>
        </a:p>
        <a:p>
          <a:pPr algn="l" defTabSz="914400">
            <a:buNone/>
          </a:pPr>
          <a:r>
            <a:rPr lang="pl-PL" sz="1200" b="1" cap="none" spc="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een Light" pitchFamily="2" charset="-18"/>
            </a:rPr>
            <a:t>ZAPOBIEGAĆ ?</a:t>
          </a:r>
          <a:endParaRPr lang="pl-PL" sz="1200" b="1" i="0" cap="none" spc="0" dirty="0">
            <a:ln w="18415" cmpd="sng">
              <a:noFill/>
              <a:prstDash val="solid"/>
            </a:ln>
            <a:solidFill>
              <a:srgbClr val="FFFFFF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latin typeface="Teen Light" pitchFamily="2" charset="-18"/>
            <a:ea typeface="+mn-ea"/>
            <a:cs typeface="+mn-cs"/>
          </a:endParaRPr>
        </a:p>
      </dgm:t>
    </dgm:pt>
    <dgm:pt modelId="{0DF2CDB2-0880-4047-8447-A17EAE7580E4}" type="parTrans" cxnId="{CD3B69F4-72CF-49E2-8926-8FD63E771977}">
      <dgm:prSet/>
      <dgm:spPr/>
      <dgm:t>
        <a:bodyPr/>
        <a:lstStyle/>
        <a:p>
          <a:endParaRPr lang="en-US"/>
        </a:p>
      </dgm:t>
    </dgm:pt>
    <dgm:pt modelId="{E3B236AA-E864-46E4-BC91-F2D73633FEA4}" type="sibTrans" cxnId="{CD3B69F4-72CF-49E2-8926-8FD63E771977}">
      <dgm:prSet/>
      <dgm:spPr/>
      <dgm:t>
        <a:bodyPr/>
        <a:lstStyle/>
        <a:p>
          <a:endParaRPr lang="en-US"/>
        </a:p>
      </dgm:t>
    </dgm:pt>
    <dgm:pt modelId="{5DF8D196-4D3D-4940-9F32-682169997D7A}">
      <dgm:prSet phldrT="[Text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lIns="73152" tIns="274320" rIns="73152"/>
        <a:lstStyle/>
        <a:p>
          <a:pPr algn="l" defTabSz="914400">
            <a:buNone/>
          </a:pPr>
          <a:r>
            <a:rPr lang="pl-PL" sz="1200" b="1" cap="none" spc="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een Light" pitchFamily="2" charset="-18"/>
            </a:rPr>
            <a:t>FAKTY               </a:t>
          </a:r>
        </a:p>
        <a:p>
          <a:pPr algn="l" defTabSz="914400">
            <a:buNone/>
          </a:pPr>
          <a:r>
            <a:rPr lang="pl-PL" sz="1200" b="1" cap="none" spc="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een Light" pitchFamily="2" charset="-18"/>
            </a:rPr>
            <a:t> I MITY</a:t>
          </a:r>
          <a:endParaRPr lang="pl-PL" sz="1200" b="1" i="0" cap="none" spc="0" dirty="0">
            <a:ln w="18415" cmpd="sng">
              <a:noFill/>
              <a:prstDash val="solid"/>
            </a:ln>
            <a:solidFill>
              <a:srgbClr val="FFFFFF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latin typeface="Teen Light" pitchFamily="2" charset="-18"/>
            <a:ea typeface="+mn-ea"/>
            <a:cs typeface="+mn-cs"/>
          </a:endParaRPr>
        </a:p>
      </dgm:t>
    </dgm:pt>
    <dgm:pt modelId="{51CE1848-AB2A-4E28-8CF5-8442E546E0C5}" type="parTrans" cxnId="{B9B85342-AC50-4E97-8E9E-2FD870B1E881}">
      <dgm:prSet/>
      <dgm:spPr/>
      <dgm:t>
        <a:bodyPr/>
        <a:lstStyle/>
        <a:p>
          <a:endParaRPr lang="en-US"/>
        </a:p>
      </dgm:t>
    </dgm:pt>
    <dgm:pt modelId="{90C1E242-23BD-452C-B222-DCFA2D4DAE3B}" type="sibTrans" cxnId="{B9B85342-AC50-4E97-8E9E-2FD870B1E881}">
      <dgm:prSet/>
      <dgm:spPr/>
      <dgm:t>
        <a:bodyPr/>
        <a:lstStyle/>
        <a:p>
          <a:endParaRPr lang="en-US"/>
        </a:p>
      </dgm:t>
    </dgm:pt>
    <dgm:pt modelId="{C20F2834-7A4B-463C-ABDE-12FFE93933A3}">
      <dgm:prSet phldrT="[Text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lIns="73152" tIns="274320" rIns="73152"/>
        <a:lstStyle/>
        <a:p>
          <a:pPr algn="l" defTabSz="914400">
            <a:buNone/>
          </a:pPr>
          <a:r>
            <a:rPr lang="pl-PL" sz="1200" b="1" cap="none" spc="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een Light" pitchFamily="2" charset="-18"/>
            </a:rPr>
            <a:t>PROFILAKTYKA </a:t>
          </a:r>
        </a:p>
        <a:p>
          <a:pPr algn="l" defTabSz="914400">
            <a:buNone/>
          </a:pPr>
          <a:r>
            <a:rPr lang="pl-PL" sz="1200" b="1" cap="none" spc="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een Light" pitchFamily="2" charset="-18"/>
            </a:rPr>
            <a:t>I  ZWALCZANIE</a:t>
          </a:r>
          <a:endParaRPr lang="pl-PL" sz="1200" b="1" i="0" cap="none" spc="0" dirty="0">
            <a:ln w="18415" cmpd="sng">
              <a:noFill/>
              <a:prstDash val="solid"/>
            </a:ln>
            <a:solidFill>
              <a:srgbClr val="FFFFFF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latin typeface="Teen Light" pitchFamily="2" charset="-18"/>
            <a:ea typeface="+mn-ea"/>
            <a:cs typeface="+mn-cs"/>
          </a:endParaRPr>
        </a:p>
      </dgm:t>
    </dgm:pt>
    <dgm:pt modelId="{BCFE97E8-F389-4CB9-AF67-54F99688D24C}" type="parTrans" cxnId="{4C839C11-576D-4F8B-A506-F28B1DFFF881}">
      <dgm:prSet/>
      <dgm:spPr/>
      <dgm:t>
        <a:bodyPr/>
        <a:lstStyle/>
        <a:p>
          <a:endParaRPr lang="en-US"/>
        </a:p>
      </dgm:t>
    </dgm:pt>
    <dgm:pt modelId="{CAE5F0D1-5C6A-4BF8-ACC0-DB67084C99C7}" type="sibTrans" cxnId="{4C839C11-576D-4F8B-A506-F28B1DFFF881}">
      <dgm:prSet/>
      <dgm:spPr/>
      <dgm:t>
        <a:bodyPr/>
        <a:lstStyle/>
        <a:p>
          <a:endParaRPr lang="en-US"/>
        </a:p>
      </dgm:t>
    </dgm:pt>
    <dgm:pt modelId="{9E4DC8AD-1AC7-4E53-B32C-25202AFDB195}" type="pres">
      <dgm:prSet presAssocID="{AA690160-D328-4B69-A035-90D3C82FA0A6}" presName="Name0" presStyleCnt="0">
        <dgm:presLayoutVars>
          <dgm:dir/>
          <dgm:resizeHandles val="exact"/>
        </dgm:presLayoutVars>
      </dgm:prSet>
      <dgm:spPr/>
    </dgm:pt>
    <dgm:pt modelId="{ACBF4AF3-FAB8-444C-81AB-52C89640E279}" type="pres">
      <dgm:prSet presAssocID="{AA690160-D328-4B69-A035-90D3C82FA0A6}" presName="bkgdShp" presStyleLbl="alignAccFollowNode1" presStyleIdx="0" presStyleCnt="1"/>
      <dgm:spPr>
        <a:solidFill>
          <a:schemeClr val="bg1">
            <a:lumMod val="65000"/>
            <a:alpha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78248EF9-FFBB-4EB0-94C4-16A1D0A1A170}" type="pres">
      <dgm:prSet presAssocID="{AA690160-D328-4B69-A035-90D3C82FA0A6}" presName="linComp" presStyleCnt="0"/>
      <dgm:spPr/>
    </dgm:pt>
    <dgm:pt modelId="{CC8831C0-DF59-484B-83B2-A708366B3EB6}" type="pres">
      <dgm:prSet presAssocID="{476E4177-EF8D-419E-AB8A-93E66CC82482}" presName="compNode" presStyleCnt="0"/>
      <dgm:spPr/>
    </dgm:pt>
    <dgm:pt modelId="{2572025E-E8B8-4F94-94D0-DC22D7F762FB}" type="pres">
      <dgm:prSet presAssocID="{476E4177-EF8D-419E-AB8A-93E66CC8248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2B4276-DB06-4C66-80FF-919CDE10A5FE}" type="pres">
      <dgm:prSet presAssocID="{476E4177-EF8D-419E-AB8A-93E66CC82482}" presName="invisiNode" presStyleLbl="node1" presStyleIdx="0" presStyleCnt="5"/>
      <dgm:spPr/>
    </dgm:pt>
    <dgm:pt modelId="{C43EB61A-2E04-409F-8F87-79F190ED3CE0}" type="pres">
      <dgm:prSet presAssocID="{476E4177-EF8D-419E-AB8A-93E66CC82482}" presName="imagNode" presStyleLbl="fgImgPlace1" presStyleIdx="0" presStyleCnt="5" custScaleX="90449" custScaleY="89145"/>
      <dgm:spPr>
        <a:blipFill rotWithShape="0">
          <a:blip xmlns:r="http://schemas.openxmlformats.org/officeDocument/2006/relationships" r:embed="rId1">
            <a:grayscl/>
          </a:blip>
          <a:stretch>
            <a:fillRect/>
          </a:stretch>
        </a:blipFill>
        <a:ln w="38100">
          <a:solidFill>
            <a:schemeClr val="bg1"/>
          </a:solidFill>
        </a:ln>
      </dgm:spPr>
    </dgm:pt>
    <dgm:pt modelId="{3DB5F289-A8C3-40D5-8393-8636D9BFFD29}" type="pres">
      <dgm:prSet presAssocID="{A91F7A1B-DD1E-4B26-839C-2A5EF0A403AD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C509E44-86D3-42D8-94FF-9B9788BAB857}" type="pres">
      <dgm:prSet presAssocID="{5DD0A7D4-5781-4819-AF33-C5CE25A2D297}" presName="compNode" presStyleCnt="0"/>
      <dgm:spPr/>
    </dgm:pt>
    <dgm:pt modelId="{E4B0666F-2CF1-4C21-A251-46E6EBFF7C1D}" type="pres">
      <dgm:prSet presAssocID="{5DD0A7D4-5781-4819-AF33-C5CE25A2D29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FA0B92-8C45-4EAA-A200-A78384D846A7}" type="pres">
      <dgm:prSet presAssocID="{5DD0A7D4-5781-4819-AF33-C5CE25A2D297}" presName="invisiNode" presStyleLbl="node1" presStyleIdx="1" presStyleCnt="5"/>
      <dgm:spPr/>
    </dgm:pt>
    <dgm:pt modelId="{BF646D7A-C7D0-4489-A68F-61F32B7DB0C6}" type="pres">
      <dgm:prSet presAssocID="{5DD0A7D4-5781-4819-AF33-C5CE25A2D297}" presName="imagNode" presStyleLbl="fgImgPlace1" presStyleIdx="1" presStyleCnt="5" custScaleX="95871" custScaleY="89145"/>
      <dgm:spPr>
        <a:prstGeom prst="roundRect">
          <a:avLst/>
        </a:prstGeom>
        <a:blipFill dpi="0" rotWithShape="0">
          <a:blip xmlns:r="http://schemas.openxmlformats.org/officeDocument/2006/relationships" r:embed="rId2">
            <a:grayscl/>
          </a:blip>
          <a:srcRect/>
          <a:stretch>
            <a:fillRect/>
          </a:stretch>
        </a:blipFill>
        <a:ln w="38100">
          <a:solidFill>
            <a:schemeClr val="bg1"/>
          </a:solidFill>
        </a:ln>
      </dgm:spPr>
    </dgm:pt>
    <dgm:pt modelId="{CAAEED2F-AC44-4514-84C2-160FDC42F579}" type="pres">
      <dgm:prSet presAssocID="{FD53903F-8A86-4D24-917A-36748269F97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3617A269-0CD9-4948-9932-FA1AD12DE27E}" type="pres">
      <dgm:prSet presAssocID="{77AF15ED-F058-4A0B-B979-9880C6062DF0}" presName="compNode" presStyleCnt="0"/>
      <dgm:spPr/>
    </dgm:pt>
    <dgm:pt modelId="{5284ED54-4761-44DA-8086-D5FD397A1C95}" type="pres">
      <dgm:prSet presAssocID="{77AF15ED-F058-4A0B-B979-9880C6062DF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6B65F-B8AB-44AD-8F33-AF566667E781}" type="pres">
      <dgm:prSet presAssocID="{77AF15ED-F058-4A0B-B979-9880C6062DF0}" presName="invisiNode" presStyleLbl="node1" presStyleIdx="2" presStyleCnt="5"/>
      <dgm:spPr/>
    </dgm:pt>
    <dgm:pt modelId="{41BC1ABA-1F87-4B1E-94EC-41724CD12655}" type="pres">
      <dgm:prSet presAssocID="{77AF15ED-F058-4A0B-B979-9880C6062DF0}" presName="imagNode" presStyleLbl="fgImgPlace1" presStyleIdx="2" presStyleCnt="5" custScaleX="85459" custScaleY="89145"/>
      <dgm:spPr>
        <a:prstGeom prst="flowChartAlternateProcess">
          <a:avLst/>
        </a:prstGeom>
        <a:blipFill rotWithShape="0">
          <a:blip xmlns:r="http://schemas.openxmlformats.org/officeDocument/2006/relationships" r:embed="rId3">
            <a:grayscl/>
          </a:blip>
          <a:stretch>
            <a:fillRect/>
          </a:stretch>
        </a:blipFill>
        <a:ln w="38100">
          <a:solidFill>
            <a:schemeClr val="bg1"/>
          </a:solidFill>
        </a:ln>
      </dgm:spPr>
    </dgm:pt>
    <dgm:pt modelId="{A9D6457D-CBBF-4A28-8C38-C3F75EA43CF1}" type="pres">
      <dgm:prSet presAssocID="{E3B236AA-E864-46E4-BC91-F2D73633FEA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DFA4098-C274-4C84-9513-F0698696D98A}" type="pres">
      <dgm:prSet presAssocID="{5DF8D196-4D3D-4940-9F32-682169997D7A}" presName="compNode" presStyleCnt="0"/>
      <dgm:spPr/>
    </dgm:pt>
    <dgm:pt modelId="{87B5BDBA-3C7A-41F1-8C33-F13937A84B36}" type="pres">
      <dgm:prSet presAssocID="{5DF8D196-4D3D-4940-9F32-682169997D7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8528D1-DD5F-4687-9BFE-878C43D23D5D}" type="pres">
      <dgm:prSet presAssocID="{5DF8D196-4D3D-4940-9F32-682169997D7A}" presName="invisiNode" presStyleLbl="node1" presStyleIdx="3" presStyleCnt="5"/>
      <dgm:spPr/>
    </dgm:pt>
    <dgm:pt modelId="{D88C7409-AB93-4FE3-A61D-F51EE8A4B008}" type="pres">
      <dgm:prSet presAssocID="{5DF8D196-4D3D-4940-9F32-682169997D7A}" presName="imagNode" presStyleLbl="fgImgPlace1" presStyleIdx="3" presStyleCnt="5" custScaleX="90212" custScaleY="93293" custLinFactNeighborX="45" custLinFactNeighborY="3295"/>
      <dgm:spPr>
        <a:prstGeom prst="flowChartAlternateProcess">
          <a:avLst/>
        </a:prstGeom>
        <a:blipFill rotWithShape="0">
          <a:blip xmlns:r="http://schemas.openxmlformats.org/officeDocument/2006/relationships" r:embed="rId4">
            <a:grayscl/>
          </a:blip>
          <a:stretch>
            <a:fillRect/>
          </a:stretch>
        </a:blipFill>
        <a:ln w="38100">
          <a:solidFill>
            <a:schemeClr val="bg1"/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perspectiveBelow"/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pl-PL"/>
        </a:p>
      </dgm:t>
    </dgm:pt>
    <dgm:pt modelId="{CA6E58D0-F06D-4082-9183-0F2955E6C631}" type="pres">
      <dgm:prSet presAssocID="{90C1E242-23BD-452C-B222-DCFA2D4DAE3B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AC8F713-1879-4B70-BB31-C5C195E24471}" type="pres">
      <dgm:prSet presAssocID="{C20F2834-7A4B-463C-ABDE-12FFE93933A3}" presName="compNode" presStyleCnt="0"/>
      <dgm:spPr/>
    </dgm:pt>
    <dgm:pt modelId="{9B706799-997B-4F74-B652-58B58A51EA58}" type="pres">
      <dgm:prSet presAssocID="{C20F2834-7A4B-463C-ABDE-12FFE93933A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8C36F4-A127-4733-8CAC-70994BB842F2}" type="pres">
      <dgm:prSet presAssocID="{C20F2834-7A4B-463C-ABDE-12FFE93933A3}" presName="invisiNode" presStyleLbl="node1" presStyleIdx="4" presStyleCnt="5"/>
      <dgm:spPr/>
    </dgm:pt>
    <dgm:pt modelId="{B68F94D2-D73D-420A-802B-DFDC9BE4ED4C}" type="pres">
      <dgm:prSet presAssocID="{C20F2834-7A4B-463C-ABDE-12FFE93933A3}" presName="imagNode" presStyleLbl="fgImgPlace1" presStyleIdx="4" presStyleCnt="5" custScaleX="91242" custScaleY="89145"/>
      <dgm:spPr>
        <a:prstGeom prst="flowChartAlternateProcess">
          <a:avLst/>
        </a:prstGeom>
        <a:blipFill rotWithShape="0">
          <a:blip xmlns:r="http://schemas.openxmlformats.org/officeDocument/2006/relationships" r:embed="rId5">
            <a:grayscl/>
          </a:blip>
          <a:stretch>
            <a:fillRect/>
          </a:stretch>
        </a:blipFill>
        <a:ln w="38100">
          <a:solidFill>
            <a:schemeClr val="bg1"/>
          </a:solidFill>
        </a:ln>
      </dgm:spPr>
    </dgm:pt>
  </dgm:ptLst>
  <dgm:cxnLst>
    <dgm:cxn modelId="{C675077A-EC27-4520-921D-0F83AB959777}" type="presOf" srcId="{5DF8D196-4D3D-4940-9F32-682169997D7A}" destId="{87B5BDBA-3C7A-41F1-8C33-F13937A84B36}" srcOrd="0" destOrd="0" presId="urn:microsoft.com/office/officeart/2005/8/layout/pList2#1"/>
    <dgm:cxn modelId="{C38C65F1-AB8F-447C-80DA-061F2D81E540}" type="presOf" srcId="{5DD0A7D4-5781-4819-AF33-C5CE25A2D297}" destId="{E4B0666F-2CF1-4C21-A251-46E6EBFF7C1D}" srcOrd="0" destOrd="0" presId="urn:microsoft.com/office/officeart/2005/8/layout/pList2#1"/>
    <dgm:cxn modelId="{2A046326-E0BA-4FC8-BDEB-5B33CF3963AE}" type="presOf" srcId="{FD53903F-8A86-4D24-917A-36748269F973}" destId="{CAAEED2F-AC44-4514-84C2-160FDC42F579}" srcOrd="0" destOrd="0" presId="urn:microsoft.com/office/officeart/2005/8/layout/pList2#1"/>
    <dgm:cxn modelId="{7417CC53-98FE-43F4-BF56-8508FB7DA803}" srcId="{AA690160-D328-4B69-A035-90D3C82FA0A6}" destId="{5DD0A7D4-5781-4819-AF33-C5CE25A2D297}" srcOrd="1" destOrd="0" parTransId="{05B7C26E-C389-4346-849B-05526EF2C457}" sibTransId="{FD53903F-8A86-4D24-917A-36748269F973}"/>
    <dgm:cxn modelId="{CD3B69F4-72CF-49E2-8926-8FD63E771977}" srcId="{AA690160-D328-4B69-A035-90D3C82FA0A6}" destId="{77AF15ED-F058-4A0B-B979-9880C6062DF0}" srcOrd="2" destOrd="0" parTransId="{0DF2CDB2-0880-4047-8447-A17EAE7580E4}" sibTransId="{E3B236AA-E864-46E4-BC91-F2D73633FEA4}"/>
    <dgm:cxn modelId="{4B0A3B04-AA73-469F-8602-BDC8BAAE4C3B}" type="presOf" srcId="{E3B236AA-E864-46E4-BC91-F2D73633FEA4}" destId="{A9D6457D-CBBF-4A28-8C38-C3F75EA43CF1}" srcOrd="0" destOrd="0" presId="urn:microsoft.com/office/officeart/2005/8/layout/pList2#1"/>
    <dgm:cxn modelId="{4C839C11-576D-4F8B-A506-F28B1DFFF881}" srcId="{AA690160-D328-4B69-A035-90D3C82FA0A6}" destId="{C20F2834-7A4B-463C-ABDE-12FFE93933A3}" srcOrd="4" destOrd="0" parTransId="{BCFE97E8-F389-4CB9-AF67-54F99688D24C}" sibTransId="{CAE5F0D1-5C6A-4BF8-ACC0-DB67084C99C7}"/>
    <dgm:cxn modelId="{B9B85342-AC50-4E97-8E9E-2FD870B1E881}" srcId="{AA690160-D328-4B69-A035-90D3C82FA0A6}" destId="{5DF8D196-4D3D-4940-9F32-682169997D7A}" srcOrd="3" destOrd="0" parTransId="{51CE1848-AB2A-4E28-8CF5-8442E546E0C5}" sibTransId="{90C1E242-23BD-452C-B222-DCFA2D4DAE3B}"/>
    <dgm:cxn modelId="{B139E1A3-0342-4E70-A5D2-9501E3C9BCC8}" type="presOf" srcId="{77AF15ED-F058-4A0B-B979-9880C6062DF0}" destId="{5284ED54-4761-44DA-8086-D5FD397A1C95}" srcOrd="0" destOrd="0" presId="urn:microsoft.com/office/officeart/2005/8/layout/pList2#1"/>
    <dgm:cxn modelId="{EE2A0F59-9329-471E-AE1B-66DB462E375F}" type="presOf" srcId="{AA690160-D328-4B69-A035-90D3C82FA0A6}" destId="{9E4DC8AD-1AC7-4E53-B32C-25202AFDB195}" srcOrd="0" destOrd="0" presId="urn:microsoft.com/office/officeart/2005/8/layout/pList2#1"/>
    <dgm:cxn modelId="{8A186020-D766-4851-B4FC-F996C58BC4BB}" type="presOf" srcId="{476E4177-EF8D-419E-AB8A-93E66CC82482}" destId="{2572025E-E8B8-4F94-94D0-DC22D7F762FB}" srcOrd="0" destOrd="0" presId="urn:microsoft.com/office/officeart/2005/8/layout/pList2#1"/>
    <dgm:cxn modelId="{4BAAA73E-0333-41E4-BEBA-7BFB6CE402E0}" type="presOf" srcId="{A91F7A1B-DD1E-4B26-839C-2A5EF0A403AD}" destId="{3DB5F289-A8C3-40D5-8393-8636D9BFFD29}" srcOrd="0" destOrd="0" presId="urn:microsoft.com/office/officeart/2005/8/layout/pList2#1"/>
    <dgm:cxn modelId="{9A40B199-C1E6-4AA6-9486-07915ED7CAE7}" srcId="{AA690160-D328-4B69-A035-90D3C82FA0A6}" destId="{476E4177-EF8D-419E-AB8A-93E66CC82482}" srcOrd="0" destOrd="0" parTransId="{50A25A56-CEA1-40EB-822C-18475EA4B47A}" sibTransId="{A91F7A1B-DD1E-4B26-839C-2A5EF0A403AD}"/>
    <dgm:cxn modelId="{B03C6F7F-F354-4810-BEF2-174DEB4CC320}" type="presOf" srcId="{90C1E242-23BD-452C-B222-DCFA2D4DAE3B}" destId="{CA6E58D0-F06D-4082-9183-0F2955E6C631}" srcOrd="0" destOrd="0" presId="urn:microsoft.com/office/officeart/2005/8/layout/pList2#1"/>
    <dgm:cxn modelId="{BDB5DB1E-DE62-4986-B142-07F9C4C7FDA8}" type="presOf" srcId="{C20F2834-7A4B-463C-ABDE-12FFE93933A3}" destId="{9B706799-997B-4F74-B652-58B58A51EA58}" srcOrd="0" destOrd="0" presId="urn:microsoft.com/office/officeart/2005/8/layout/pList2#1"/>
    <dgm:cxn modelId="{17E2072D-31E9-448C-83A3-6E8ABB2716AE}" type="presParOf" srcId="{9E4DC8AD-1AC7-4E53-B32C-25202AFDB195}" destId="{ACBF4AF3-FAB8-444C-81AB-52C89640E279}" srcOrd="0" destOrd="0" presId="urn:microsoft.com/office/officeart/2005/8/layout/pList2#1"/>
    <dgm:cxn modelId="{8F3ED63B-CBCB-4BEC-81B5-26DADB422576}" type="presParOf" srcId="{9E4DC8AD-1AC7-4E53-B32C-25202AFDB195}" destId="{78248EF9-FFBB-4EB0-94C4-16A1D0A1A170}" srcOrd="1" destOrd="0" presId="urn:microsoft.com/office/officeart/2005/8/layout/pList2#1"/>
    <dgm:cxn modelId="{53B4C7CA-0EB7-4995-B033-04974B5F467E}" type="presParOf" srcId="{78248EF9-FFBB-4EB0-94C4-16A1D0A1A170}" destId="{CC8831C0-DF59-484B-83B2-A708366B3EB6}" srcOrd="0" destOrd="0" presId="urn:microsoft.com/office/officeart/2005/8/layout/pList2#1"/>
    <dgm:cxn modelId="{2B187C37-970F-42E9-AB13-6DE2A5AAA60D}" type="presParOf" srcId="{CC8831C0-DF59-484B-83B2-A708366B3EB6}" destId="{2572025E-E8B8-4F94-94D0-DC22D7F762FB}" srcOrd="0" destOrd="0" presId="urn:microsoft.com/office/officeart/2005/8/layout/pList2#1"/>
    <dgm:cxn modelId="{3B12A3A8-CF44-4E46-B721-7DF2557B13DF}" type="presParOf" srcId="{CC8831C0-DF59-484B-83B2-A708366B3EB6}" destId="{2E2B4276-DB06-4C66-80FF-919CDE10A5FE}" srcOrd="1" destOrd="0" presId="urn:microsoft.com/office/officeart/2005/8/layout/pList2#1"/>
    <dgm:cxn modelId="{AB948D8D-2883-48FC-8E3B-E791196B79D9}" type="presParOf" srcId="{CC8831C0-DF59-484B-83B2-A708366B3EB6}" destId="{C43EB61A-2E04-409F-8F87-79F190ED3CE0}" srcOrd="2" destOrd="0" presId="urn:microsoft.com/office/officeart/2005/8/layout/pList2#1"/>
    <dgm:cxn modelId="{C953776E-91DF-4F00-831B-630E84D00DD2}" type="presParOf" srcId="{78248EF9-FFBB-4EB0-94C4-16A1D0A1A170}" destId="{3DB5F289-A8C3-40D5-8393-8636D9BFFD29}" srcOrd="1" destOrd="0" presId="urn:microsoft.com/office/officeart/2005/8/layout/pList2#1"/>
    <dgm:cxn modelId="{B38CC1F1-A150-4EDC-B2B5-EC960B436B4C}" type="presParOf" srcId="{78248EF9-FFBB-4EB0-94C4-16A1D0A1A170}" destId="{0C509E44-86D3-42D8-94FF-9B9788BAB857}" srcOrd="2" destOrd="0" presId="urn:microsoft.com/office/officeart/2005/8/layout/pList2#1"/>
    <dgm:cxn modelId="{37E04247-98D5-4491-867E-6BA82706D2D2}" type="presParOf" srcId="{0C509E44-86D3-42D8-94FF-9B9788BAB857}" destId="{E4B0666F-2CF1-4C21-A251-46E6EBFF7C1D}" srcOrd="0" destOrd="0" presId="urn:microsoft.com/office/officeart/2005/8/layout/pList2#1"/>
    <dgm:cxn modelId="{266C8355-C7B1-44D1-839D-E38BAC5F06DD}" type="presParOf" srcId="{0C509E44-86D3-42D8-94FF-9B9788BAB857}" destId="{BBFA0B92-8C45-4EAA-A200-A78384D846A7}" srcOrd="1" destOrd="0" presId="urn:microsoft.com/office/officeart/2005/8/layout/pList2#1"/>
    <dgm:cxn modelId="{07244090-17CF-45ED-B67E-96E7EBB95CD3}" type="presParOf" srcId="{0C509E44-86D3-42D8-94FF-9B9788BAB857}" destId="{BF646D7A-C7D0-4489-A68F-61F32B7DB0C6}" srcOrd="2" destOrd="0" presId="urn:microsoft.com/office/officeart/2005/8/layout/pList2#1"/>
    <dgm:cxn modelId="{FEC081AF-85FA-4C38-B645-CBA3B32094D9}" type="presParOf" srcId="{78248EF9-FFBB-4EB0-94C4-16A1D0A1A170}" destId="{CAAEED2F-AC44-4514-84C2-160FDC42F579}" srcOrd="3" destOrd="0" presId="urn:microsoft.com/office/officeart/2005/8/layout/pList2#1"/>
    <dgm:cxn modelId="{84E13029-EC82-4004-A212-B9D9CA5E45E3}" type="presParOf" srcId="{78248EF9-FFBB-4EB0-94C4-16A1D0A1A170}" destId="{3617A269-0CD9-4948-9932-FA1AD12DE27E}" srcOrd="4" destOrd="0" presId="urn:microsoft.com/office/officeart/2005/8/layout/pList2#1"/>
    <dgm:cxn modelId="{18C595C3-7311-45E1-9680-34BB02DDEC5D}" type="presParOf" srcId="{3617A269-0CD9-4948-9932-FA1AD12DE27E}" destId="{5284ED54-4761-44DA-8086-D5FD397A1C95}" srcOrd="0" destOrd="0" presId="urn:microsoft.com/office/officeart/2005/8/layout/pList2#1"/>
    <dgm:cxn modelId="{ADF4620F-C264-4D12-BBC5-B05C378C08D3}" type="presParOf" srcId="{3617A269-0CD9-4948-9932-FA1AD12DE27E}" destId="{9666B65F-B8AB-44AD-8F33-AF566667E781}" srcOrd="1" destOrd="0" presId="urn:microsoft.com/office/officeart/2005/8/layout/pList2#1"/>
    <dgm:cxn modelId="{82968F6C-8B5D-4B3D-BB1A-BE623CF536E8}" type="presParOf" srcId="{3617A269-0CD9-4948-9932-FA1AD12DE27E}" destId="{41BC1ABA-1F87-4B1E-94EC-41724CD12655}" srcOrd="2" destOrd="0" presId="urn:microsoft.com/office/officeart/2005/8/layout/pList2#1"/>
    <dgm:cxn modelId="{49D39731-7CAA-48B7-A04B-285BDE00EDE4}" type="presParOf" srcId="{78248EF9-FFBB-4EB0-94C4-16A1D0A1A170}" destId="{A9D6457D-CBBF-4A28-8C38-C3F75EA43CF1}" srcOrd="5" destOrd="0" presId="urn:microsoft.com/office/officeart/2005/8/layout/pList2#1"/>
    <dgm:cxn modelId="{7CEEEF17-104F-4980-8058-0CE8022CAB8B}" type="presParOf" srcId="{78248EF9-FFBB-4EB0-94C4-16A1D0A1A170}" destId="{CDFA4098-C274-4C84-9513-F0698696D98A}" srcOrd="6" destOrd="0" presId="urn:microsoft.com/office/officeart/2005/8/layout/pList2#1"/>
    <dgm:cxn modelId="{0E70E5F7-5E92-4E48-9171-082CF36B2589}" type="presParOf" srcId="{CDFA4098-C274-4C84-9513-F0698696D98A}" destId="{87B5BDBA-3C7A-41F1-8C33-F13937A84B36}" srcOrd="0" destOrd="0" presId="urn:microsoft.com/office/officeart/2005/8/layout/pList2#1"/>
    <dgm:cxn modelId="{FC4A5046-A93E-40CD-965D-0F14B3FCEC5D}" type="presParOf" srcId="{CDFA4098-C274-4C84-9513-F0698696D98A}" destId="{928528D1-DD5F-4687-9BFE-878C43D23D5D}" srcOrd="1" destOrd="0" presId="urn:microsoft.com/office/officeart/2005/8/layout/pList2#1"/>
    <dgm:cxn modelId="{52321E63-38F1-4823-9037-E19E752FCB2E}" type="presParOf" srcId="{CDFA4098-C274-4C84-9513-F0698696D98A}" destId="{D88C7409-AB93-4FE3-A61D-F51EE8A4B008}" srcOrd="2" destOrd="0" presId="urn:microsoft.com/office/officeart/2005/8/layout/pList2#1"/>
    <dgm:cxn modelId="{4426E452-E722-4140-857B-4C76A18ACAF4}" type="presParOf" srcId="{78248EF9-FFBB-4EB0-94C4-16A1D0A1A170}" destId="{CA6E58D0-F06D-4082-9183-0F2955E6C631}" srcOrd="7" destOrd="0" presId="urn:microsoft.com/office/officeart/2005/8/layout/pList2#1"/>
    <dgm:cxn modelId="{B982F9D3-9450-46E2-B6EE-2BAFB24F2EC3}" type="presParOf" srcId="{78248EF9-FFBB-4EB0-94C4-16A1D0A1A170}" destId="{8AC8F713-1879-4B70-BB31-C5C195E24471}" srcOrd="8" destOrd="0" presId="urn:microsoft.com/office/officeart/2005/8/layout/pList2#1"/>
    <dgm:cxn modelId="{3649DD1A-FFD0-4405-9567-968993934493}" type="presParOf" srcId="{8AC8F713-1879-4B70-BB31-C5C195E24471}" destId="{9B706799-997B-4F74-B652-58B58A51EA58}" srcOrd="0" destOrd="0" presId="urn:microsoft.com/office/officeart/2005/8/layout/pList2#1"/>
    <dgm:cxn modelId="{4FF76A63-2F36-4C99-8B83-D8BE025CE3DE}" type="presParOf" srcId="{8AC8F713-1879-4B70-BB31-C5C195E24471}" destId="{AF8C36F4-A127-4733-8CAC-70994BB842F2}" srcOrd="1" destOrd="0" presId="urn:microsoft.com/office/officeart/2005/8/layout/pList2#1"/>
    <dgm:cxn modelId="{0E2312EE-3BF3-4A34-A7E7-D42B5C5B98C1}" type="presParOf" srcId="{8AC8F713-1879-4B70-BB31-C5C195E24471}" destId="{B68F94D2-D73D-420A-802B-DFDC9BE4ED4C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47B312-EE6F-4811-8B49-EF65993B90C8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glow" dir="t">
            <a:rot lat="0" lon="0" rev="4800000"/>
          </a:lightRig>
        </a:scene3d>
      </dgm:spPr>
      <dgm:t>
        <a:bodyPr/>
        <a:lstStyle/>
        <a:p>
          <a:endParaRPr lang="pl-PL"/>
        </a:p>
      </dgm:t>
    </dgm:pt>
    <dgm:pt modelId="{51FCEC43-699E-48B7-A199-CBB338B10BD3}">
      <dgm:prSet phldrT="[Teks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chemeClr val="accent2">
                <a:tint val="1000"/>
              </a:schemeClr>
            </a:gs>
            <a:gs pos="68000">
              <a:schemeClr val="accent2">
                <a:tint val="77000"/>
              </a:schemeClr>
            </a:gs>
            <a:gs pos="81000">
              <a:schemeClr val="accent2">
                <a:tint val="79000"/>
              </a:schemeClr>
            </a:gs>
            <a:gs pos="86000">
              <a:schemeClr val="accent2">
                <a:tint val="73000"/>
              </a:schemeClr>
            </a:gs>
            <a:gs pos="100000">
              <a:schemeClr val="accent2">
                <a:tint val="35000"/>
              </a:schemeClr>
            </a:gs>
          </a:gsLst>
          <a:path path="circle">
            <a:fillToRect l="50000" t="50000" r="50000" b="50000"/>
          </a:path>
          <a:tileRect/>
        </a:gradFill>
        <a:ln/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pl-PL" sz="1200" b="1" dirty="0" smtClean="0">
              <a:solidFill>
                <a:srgbClr val="002060"/>
              </a:solidFill>
            </a:rPr>
            <a:t>Wszy głowowe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l-PL" sz="1200" b="1" dirty="0" smtClean="0">
              <a:solidFill>
                <a:srgbClr val="002060"/>
              </a:solidFill>
            </a:rPr>
            <a:t> to  owady niewielkich rozmiarów-wielkością i kształtem przypominają ziarenka sezamu.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l-PL" sz="1200" b="1" dirty="0" smtClean="0">
              <a:solidFill>
                <a:srgbClr val="002060"/>
              </a:solidFill>
            </a:rPr>
            <a:t>Mają barwę brązową lub szarą.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l-PL" sz="1200" b="1" dirty="0" smtClean="0">
              <a:solidFill>
                <a:srgbClr val="002060"/>
              </a:solidFill>
            </a:rPr>
            <a:t>Pozbawione skrzydeł,                             okryte skórzastym, chitynowym pancerzem o ściśle zrośniętych segmentach.</a:t>
          </a:r>
          <a:endParaRPr lang="pl-PL" sz="1200" b="1" dirty="0">
            <a:solidFill>
              <a:srgbClr val="002060"/>
            </a:solidFill>
          </a:endParaRPr>
        </a:p>
      </dgm:t>
    </dgm:pt>
    <dgm:pt modelId="{C59A18B7-659B-4A6E-B809-4B3DD16D5EB7}" type="parTrans" cxnId="{FBECF225-DC54-4C9C-B317-4FDF50F5C83A}">
      <dgm:prSet/>
      <dgm:spPr/>
      <dgm:t>
        <a:bodyPr/>
        <a:lstStyle/>
        <a:p>
          <a:endParaRPr lang="pl-PL"/>
        </a:p>
      </dgm:t>
    </dgm:pt>
    <dgm:pt modelId="{7A245BF9-0ECB-4997-8BA3-2E5AE63B63C4}" type="sibTrans" cxnId="{FBECF225-DC54-4C9C-B317-4FDF50F5C83A}">
      <dgm:prSet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p3d prstMaterial="matte">
          <a:bevelT w="127000" h="63500"/>
        </a:sp3d>
      </dgm:spPr>
      <dgm:t>
        <a:bodyPr/>
        <a:lstStyle/>
        <a:p>
          <a:endParaRPr lang="pl-PL"/>
        </a:p>
      </dgm:t>
    </dgm:pt>
    <dgm:pt modelId="{B94D6B81-2C03-487A-9999-27D45A4BCC93}">
      <dgm:prSet phldrT="[Teks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chemeClr val="accent2">
                <a:tint val="1000"/>
              </a:schemeClr>
            </a:gs>
            <a:gs pos="68000">
              <a:schemeClr val="accent2">
                <a:tint val="77000"/>
              </a:schemeClr>
            </a:gs>
            <a:gs pos="81000">
              <a:schemeClr val="accent2">
                <a:tint val="79000"/>
              </a:schemeClr>
            </a:gs>
            <a:gs pos="86000">
              <a:schemeClr val="accent2">
                <a:tint val="73000"/>
              </a:schemeClr>
            </a:gs>
            <a:gs pos="100000">
              <a:schemeClr val="accent2">
                <a:tint val="35000"/>
              </a:schemeClr>
            </a:gs>
          </a:gsLst>
          <a:path path="circle">
            <a:fillToRect l="50000" t="50000" r="50000" b="50000"/>
          </a:path>
          <a:tileRect/>
        </a:gradFill>
        <a:ln/>
      </dgm:spPr>
      <dgm:t>
        <a:bodyPr/>
        <a:lstStyle/>
        <a:p>
          <a:r>
            <a:rPr lang="pl-PL" sz="1200" b="1" dirty="0" smtClean="0">
              <a:solidFill>
                <a:srgbClr val="002060"/>
              </a:solidFill>
            </a:rPr>
            <a:t>Mają zredukowane oczy,                      krótkie czułki,                                          kłująco-ssące narządy gębowe,</a:t>
          </a:r>
          <a:r>
            <a:rPr lang="pl-PL" sz="1200" b="1" u="none" dirty="0" smtClean="0">
              <a:solidFill>
                <a:srgbClr val="002060"/>
              </a:solidFill>
            </a:rPr>
            <a:t> odnóża </a:t>
          </a:r>
          <a:r>
            <a:rPr lang="pl-PL" sz="1200" b="1" dirty="0" smtClean="0">
              <a:solidFill>
                <a:srgbClr val="002060"/>
              </a:solidFill>
            </a:rPr>
            <a:t>przednie i środkowe wyspecjalizowane                                          w poruszaniu się                          wzdłuż włosa.</a:t>
          </a:r>
          <a:endParaRPr lang="pl-PL" sz="1200" b="1" dirty="0">
            <a:solidFill>
              <a:srgbClr val="002060"/>
            </a:solidFill>
          </a:endParaRPr>
        </a:p>
      </dgm:t>
    </dgm:pt>
    <dgm:pt modelId="{54F1510F-5971-4E5A-BD15-DFAD4775EF99}" type="parTrans" cxnId="{126E7F7F-4750-4D68-BBBE-41A8D9B20FC5}">
      <dgm:prSet/>
      <dgm:spPr/>
      <dgm:t>
        <a:bodyPr/>
        <a:lstStyle/>
        <a:p>
          <a:endParaRPr lang="pl-PL"/>
        </a:p>
      </dgm:t>
    </dgm:pt>
    <dgm:pt modelId="{3ADBFC6D-6F0C-45C3-9F40-9F7544942E8E}" type="sibTrans" cxnId="{126E7F7F-4750-4D68-BBBE-41A8D9B20FC5}">
      <dgm:prSet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p3d prstMaterial="matte">
          <a:bevelT w="127000" h="63500"/>
        </a:sp3d>
      </dgm:spPr>
      <dgm:t>
        <a:bodyPr/>
        <a:lstStyle/>
        <a:p>
          <a:endParaRPr lang="pl-PL"/>
        </a:p>
      </dgm:t>
    </dgm:pt>
    <dgm:pt modelId="{4EC58218-3E84-4382-88F3-2F8BC6CA2EBF}">
      <dgm:prSet phldrT="[Teks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chemeClr val="accent2">
                <a:tint val="1000"/>
              </a:schemeClr>
            </a:gs>
            <a:gs pos="68000">
              <a:schemeClr val="accent2">
                <a:tint val="77000"/>
              </a:schemeClr>
            </a:gs>
            <a:gs pos="81000">
              <a:schemeClr val="accent2">
                <a:tint val="79000"/>
              </a:schemeClr>
            </a:gs>
            <a:gs pos="86000">
              <a:schemeClr val="accent2">
                <a:tint val="73000"/>
              </a:schemeClr>
            </a:gs>
            <a:gs pos="100000">
              <a:schemeClr val="accent2">
                <a:tint val="35000"/>
              </a:schemeClr>
            </a:gs>
          </a:gsLst>
          <a:path path="circle">
            <a:fillToRect l="50000" t="50000" r="50000" b="50000"/>
          </a:path>
          <a:tileRect/>
        </a:gradFill>
        <a:ln/>
      </dgm:spPr>
      <dgm:t>
        <a:bodyPr/>
        <a:lstStyle/>
        <a:p>
          <a:r>
            <a:rPr lang="pl-PL" sz="1200" b="1" dirty="0" smtClean="0">
              <a:solidFill>
                <a:srgbClr val="002060"/>
              </a:solidFill>
            </a:rPr>
            <a:t>Odnóża środkowe i tylne wyposażone są w pazurki czepne, dzięki którym wesz może utrzymać ciężar 2000 razy przewyższający ciężar jej ciała. </a:t>
          </a:r>
          <a:endParaRPr lang="pl-PL" sz="1200" b="1" dirty="0">
            <a:solidFill>
              <a:srgbClr val="002060"/>
            </a:solidFill>
          </a:endParaRPr>
        </a:p>
      </dgm:t>
    </dgm:pt>
    <dgm:pt modelId="{1F8C673F-4287-47EC-B9C8-FE21CF0E0454}" type="parTrans" cxnId="{B4389471-B7DB-48E8-99E4-D9FAAC894543}">
      <dgm:prSet/>
      <dgm:spPr/>
      <dgm:t>
        <a:bodyPr/>
        <a:lstStyle/>
        <a:p>
          <a:endParaRPr lang="pl-PL"/>
        </a:p>
      </dgm:t>
    </dgm:pt>
    <dgm:pt modelId="{7350C7C3-04CC-4A48-A419-4C5146E2E995}" type="sibTrans" cxnId="{B4389471-B7DB-48E8-99E4-D9FAAC894543}">
      <dgm:prSet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endParaRPr lang="pl-PL"/>
        </a:p>
      </dgm:t>
    </dgm:pt>
    <dgm:pt modelId="{FE396126-A7A2-4EE2-B030-FB750C59D7B7}">
      <dgm:prSet phldrT="[Teks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chemeClr val="accent2">
                <a:tint val="1000"/>
              </a:schemeClr>
            </a:gs>
            <a:gs pos="68000">
              <a:schemeClr val="accent2">
                <a:tint val="77000"/>
              </a:schemeClr>
            </a:gs>
            <a:gs pos="81000">
              <a:schemeClr val="accent2">
                <a:tint val="79000"/>
              </a:schemeClr>
            </a:gs>
            <a:gs pos="86000">
              <a:schemeClr val="accent2">
                <a:tint val="73000"/>
              </a:schemeClr>
            </a:gs>
            <a:gs pos="100000">
              <a:schemeClr val="accent2">
                <a:tint val="35000"/>
              </a:schemeClr>
            </a:gs>
          </a:gsLst>
          <a:path path="circle">
            <a:fillToRect l="50000" t="50000" r="50000" b="50000"/>
          </a:path>
          <a:tileRect/>
        </a:gradFill>
        <a:ln/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pl-PL" sz="1100" b="1" dirty="0" smtClean="0">
            <a:solidFill>
              <a:schemeClr val="bg1"/>
            </a:solidFill>
            <a:latin typeface="Bookman Old Style" pitchFamily="18" charset="0"/>
          </a:endParaRPr>
        </a:p>
        <a:p>
          <a:pPr defTabSz="4889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pl-PL" sz="1200" b="1" dirty="0" smtClean="0">
              <a:solidFill>
                <a:srgbClr val="002060"/>
              </a:solidFill>
            </a:rPr>
            <a:t>Samice wszy są większe </a:t>
          </a:r>
        </a:p>
        <a:p>
          <a:pPr defTabSz="4889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pl-PL" sz="1200" b="1" dirty="0" smtClean="0">
              <a:solidFill>
                <a:srgbClr val="002060"/>
              </a:solidFill>
            </a:rPr>
            <a:t>od samców, jaja, tzw. gnidy przyklejają do włosów. </a:t>
          </a:r>
        </a:p>
        <a:p>
          <a:pPr defTabSz="4889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pl-PL" sz="1200" b="1" dirty="0" smtClean="0">
              <a:solidFill>
                <a:srgbClr val="002060"/>
              </a:solidFill>
            </a:rPr>
            <a:t>Po ok. 6 dniach z jaj wylęgają się larwy przypominające wyglądem i sposobem odżywiania osobniki dorosłe.</a:t>
          </a:r>
          <a:endParaRPr lang="pl-PL" sz="1200" b="1" dirty="0">
            <a:solidFill>
              <a:srgbClr val="002060"/>
            </a:solidFill>
          </a:endParaRPr>
        </a:p>
      </dgm:t>
    </dgm:pt>
    <dgm:pt modelId="{A20227DD-7A03-45E7-9C02-BDB289722424}" type="parTrans" cxnId="{8A36936B-EA72-4EBB-B7E4-CF14ADF2B027}">
      <dgm:prSet/>
      <dgm:spPr/>
      <dgm:t>
        <a:bodyPr/>
        <a:lstStyle/>
        <a:p>
          <a:endParaRPr lang="pl-PL"/>
        </a:p>
      </dgm:t>
    </dgm:pt>
    <dgm:pt modelId="{C549040C-DBA4-4237-BFD2-42103B264196}" type="sibTrans" cxnId="{8A36936B-EA72-4EBB-B7E4-CF14ADF2B027}">
      <dgm:prSet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p3d prstMaterial="matte">
          <a:bevelT w="127000" h="63500"/>
        </a:sp3d>
      </dgm:spPr>
      <dgm:t>
        <a:bodyPr/>
        <a:lstStyle/>
        <a:p>
          <a:endParaRPr lang="pl-PL"/>
        </a:p>
      </dgm:t>
    </dgm:pt>
    <dgm:pt modelId="{13F99F6A-244E-48FF-B9D6-15532758602C}">
      <dgm:prSet phldrT="[Teks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gradFill flip="none" rotWithShape="0">
          <a:gsLst>
            <a:gs pos="0">
              <a:schemeClr val="accent2">
                <a:tint val="1000"/>
              </a:schemeClr>
            </a:gs>
            <a:gs pos="68000">
              <a:schemeClr val="accent2">
                <a:tint val="77000"/>
              </a:schemeClr>
            </a:gs>
            <a:gs pos="81000">
              <a:schemeClr val="accent2">
                <a:tint val="79000"/>
              </a:schemeClr>
            </a:gs>
            <a:gs pos="86000">
              <a:schemeClr val="accent2">
                <a:tint val="73000"/>
              </a:schemeClr>
            </a:gs>
            <a:gs pos="100000">
              <a:schemeClr val="accent2">
                <a:tint val="35000"/>
              </a:schemeClr>
            </a:gs>
          </a:gsLst>
          <a:path path="circle">
            <a:fillToRect l="50000" t="50000" r="50000" b="50000"/>
          </a:path>
          <a:tileRect/>
        </a:gradFill>
        <a:ln/>
      </dgm:spPr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pl-PL" sz="1200" b="1" dirty="0" smtClean="0">
              <a:solidFill>
                <a:srgbClr val="002060"/>
              </a:solidFill>
            </a:rPr>
            <a:t>Żywią się krwią wysysaną po nakłuciu skóry żywiciela.</a:t>
          </a:r>
          <a:endParaRPr lang="pl-PL" sz="1200" b="1" dirty="0">
            <a:solidFill>
              <a:srgbClr val="002060"/>
            </a:solidFill>
          </a:endParaRPr>
        </a:p>
      </dgm:t>
    </dgm:pt>
    <dgm:pt modelId="{0F2F80F5-5C1B-4AAE-8DC0-C2F0F3915B99}" type="parTrans" cxnId="{FD826298-C75B-4181-8675-D5D76BFE8D2F}">
      <dgm:prSet/>
      <dgm:spPr/>
      <dgm:t>
        <a:bodyPr/>
        <a:lstStyle/>
        <a:p>
          <a:endParaRPr lang="pl-PL"/>
        </a:p>
      </dgm:t>
    </dgm:pt>
    <dgm:pt modelId="{4D7BA809-5E9A-4308-8EB4-6C43629DB6CF}" type="sibTrans" cxnId="{FD826298-C75B-4181-8675-D5D76BFE8D2F}">
      <dgm:prSet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p3d prstMaterial="matte">
          <a:bevelT w="127000" h="63500"/>
        </a:sp3d>
      </dgm:spPr>
      <dgm:t>
        <a:bodyPr/>
        <a:lstStyle/>
        <a:p>
          <a:endParaRPr lang="pl-PL"/>
        </a:p>
      </dgm:t>
    </dgm:pt>
    <dgm:pt modelId="{19401AAB-DEEC-42FC-9CEC-2A747D8B345B}" type="pres">
      <dgm:prSet presAssocID="{3847B312-EE6F-4811-8B49-EF65993B90C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459A60F2-944D-4390-A513-6D33EA493353}" type="pres">
      <dgm:prSet presAssocID="{51FCEC43-699E-48B7-A199-CBB338B10BD3}" presName="node" presStyleLbl="node1" presStyleIdx="0" presStyleCnt="5" custScaleX="234602" custScaleY="119201" custRadScaleRad="102825" custRadScaleInc="-1277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FF2B7AC-4E67-4679-8964-904771A568BA}" type="pres">
      <dgm:prSet presAssocID="{7A245BF9-0ECB-4997-8BA3-2E5AE63B63C4}" presName="sibTrans" presStyleLbl="sibTrans2D1" presStyleIdx="0" presStyleCnt="5" custScaleX="183727" custScaleY="102115" custLinFactX="62243" custLinFactNeighborX="100000" custLinFactNeighborY="-51135"/>
      <dgm:spPr/>
      <dgm:t>
        <a:bodyPr/>
        <a:lstStyle/>
        <a:p>
          <a:endParaRPr lang="pl-PL"/>
        </a:p>
      </dgm:t>
    </dgm:pt>
    <dgm:pt modelId="{835FC6D0-7B09-4D54-B778-6FC8EBE08888}" type="pres">
      <dgm:prSet presAssocID="{7A245BF9-0ECB-4997-8BA3-2E5AE63B63C4}" presName="connectorText" presStyleLbl="sibTrans2D1" presStyleIdx="0" presStyleCnt="5"/>
      <dgm:spPr/>
      <dgm:t>
        <a:bodyPr/>
        <a:lstStyle/>
        <a:p>
          <a:endParaRPr lang="pl-PL"/>
        </a:p>
      </dgm:t>
    </dgm:pt>
    <dgm:pt modelId="{BF737D64-23AD-4B49-9069-CDFFC813F1DE}" type="pres">
      <dgm:prSet presAssocID="{B94D6B81-2C03-487A-9999-27D45A4BCC93}" presName="node" presStyleLbl="node1" presStyleIdx="1" presStyleCnt="5" custScaleX="217294" custScaleY="109319" custRadScaleRad="142648" custRadScaleInc="2291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91D07E5-0060-4623-A326-ADDC15566977}" type="pres">
      <dgm:prSet presAssocID="{3ADBFC6D-6F0C-45C3-9F40-9F7544942E8E}" presName="sibTrans" presStyleLbl="sibTrans2D1" presStyleIdx="1" presStyleCnt="5" custScaleX="159598" custScaleY="93086" custLinFactNeighborX="64467" custLinFactNeighborY="14226"/>
      <dgm:spPr/>
      <dgm:t>
        <a:bodyPr/>
        <a:lstStyle/>
        <a:p>
          <a:endParaRPr lang="pl-PL"/>
        </a:p>
      </dgm:t>
    </dgm:pt>
    <dgm:pt modelId="{A2C94AEF-7132-444E-B088-7BBABB346F3B}" type="pres">
      <dgm:prSet presAssocID="{3ADBFC6D-6F0C-45C3-9F40-9F7544942E8E}" presName="connectorText" presStyleLbl="sibTrans2D1" presStyleIdx="1" presStyleCnt="5"/>
      <dgm:spPr/>
      <dgm:t>
        <a:bodyPr/>
        <a:lstStyle/>
        <a:p>
          <a:endParaRPr lang="pl-PL"/>
        </a:p>
      </dgm:t>
    </dgm:pt>
    <dgm:pt modelId="{00D23AAC-D3E0-4C75-A6A7-CABCBAE8F37D}" type="pres">
      <dgm:prSet presAssocID="{4EC58218-3E84-4382-88F3-2F8BC6CA2EBF}" presName="node" presStyleLbl="node1" presStyleIdx="2" presStyleCnt="5" custScaleX="230327" custRadScaleRad="126242" custRadScaleInc="-34007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86073DA8-AEF5-433F-9397-FACC462392DA}" type="pres">
      <dgm:prSet presAssocID="{7350C7C3-04CC-4A48-A419-4C5146E2E995}" presName="sibTrans" presStyleLbl="sibTrans2D1" presStyleIdx="2" presStyleCnt="5" custScaleX="136319" custLinFactNeighborX="5345" custLinFactNeighborY="43111"/>
      <dgm:spPr/>
      <dgm:t>
        <a:bodyPr/>
        <a:lstStyle/>
        <a:p>
          <a:endParaRPr lang="pl-PL"/>
        </a:p>
      </dgm:t>
    </dgm:pt>
    <dgm:pt modelId="{E806D7FA-B300-474A-B48A-FD8175D82804}" type="pres">
      <dgm:prSet presAssocID="{7350C7C3-04CC-4A48-A419-4C5146E2E995}" presName="connectorText" presStyleLbl="sibTrans2D1" presStyleIdx="2" presStyleCnt="5"/>
      <dgm:spPr/>
      <dgm:t>
        <a:bodyPr/>
        <a:lstStyle/>
        <a:p>
          <a:endParaRPr lang="pl-PL"/>
        </a:p>
      </dgm:t>
    </dgm:pt>
    <dgm:pt modelId="{527274F0-5DB9-4319-8837-76D191692E2B}" type="pres">
      <dgm:prSet presAssocID="{FE396126-A7A2-4EE2-B030-FB750C59D7B7}" presName="node" presStyleLbl="node1" presStyleIdx="3" presStyleCnt="5" custScaleX="227781" custRadScaleRad="145309" custRadScaleInc="5679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5EA3BB6-6FBA-4153-BBF5-762EFC08E327}" type="pres">
      <dgm:prSet presAssocID="{C549040C-DBA4-4237-BFD2-42103B264196}" presName="sibTrans" presStyleLbl="sibTrans2D1" presStyleIdx="3" presStyleCnt="5" custScaleX="157217" custScaleY="91787" custLinFactNeighborX="-24319" custLinFactNeighborY="-3350"/>
      <dgm:spPr/>
      <dgm:t>
        <a:bodyPr/>
        <a:lstStyle/>
        <a:p>
          <a:endParaRPr lang="pl-PL"/>
        </a:p>
      </dgm:t>
    </dgm:pt>
    <dgm:pt modelId="{9AA433EB-1519-43C2-B9FD-92FCA80C5BBB}" type="pres">
      <dgm:prSet presAssocID="{C549040C-DBA4-4237-BFD2-42103B264196}" presName="connectorText" presStyleLbl="sibTrans2D1" presStyleIdx="3" presStyleCnt="5"/>
      <dgm:spPr/>
      <dgm:t>
        <a:bodyPr/>
        <a:lstStyle/>
        <a:p>
          <a:endParaRPr lang="pl-PL"/>
        </a:p>
      </dgm:t>
    </dgm:pt>
    <dgm:pt modelId="{D177390F-ED97-4FA9-AE35-9220F1B9A198}" type="pres">
      <dgm:prSet presAssocID="{13F99F6A-244E-48FF-B9D6-15532758602C}" presName="node" presStyleLbl="node1" presStyleIdx="4" presStyleCnt="5" custScaleX="168319" custRadScaleRad="153848" custRadScaleInc="-20578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1DF0307-5E10-45AD-BB73-D89228C1E1EA}" type="pres">
      <dgm:prSet presAssocID="{4D7BA809-5E9A-4308-8EB4-6C43629DB6CF}" presName="sibTrans" presStyleLbl="sibTrans2D1" presStyleIdx="4" presStyleCnt="5" custScaleX="183019" custLinFactX="-99753" custLinFactNeighborX="-100000" custLinFactNeighborY="-79548"/>
      <dgm:spPr/>
      <dgm:t>
        <a:bodyPr/>
        <a:lstStyle/>
        <a:p>
          <a:endParaRPr lang="pl-PL"/>
        </a:p>
      </dgm:t>
    </dgm:pt>
    <dgm:pt modelId="{56A3A095-A15C-4AA0-B326-EA283AB447B8}" type="pres">
      <dgm:prSet presAssocID="{4D7BA809-5E9A-4308-8EB4-6C43629DB6CF}" presName="connectorText" presStyleLbl="sibTrans2D1" presStyleIdx="4" presStyleCnt="5"/>
      <dgm:spPr/>
      <dgm:t>
        <a:bodyPr/>
        <a:lstStyle/>
        <a:p>
          <a:endParaRPr lang="pl-PL"/>
        </a:p>
      </dgm:t>
    </dgm:pt>
  </dgm:ptLst>
  <dgm:cxnLst>
    <dgm:cxn modelId="{660686F1-C04B-4C17-8029-490417FA0B98}" type="presOf" srcId="{B94D6B81-2C03-487A-9999-27D45A4BCC93}" destId="{BF737D64-23AD-4B49-9069-CDFFC813F1DE}" srcOrd="0" destOrd="0" presId="urn:microsoft.com/office/officeart/2005/8/layout/cycle2"/>
    <dgm:cxn modelId="{8A36936B-EA72-4EBB-B7E4-CF14ADF2B027}" srcId="{3847B312-EE6F-4811-8B49-EF65993B90C8}" destId="{FE396126-A7A2-4EE2-B030-FB750C59D7B7}" srcOrd="3" destOrd="0" parTransId="{A20227DD-7A03-45E7-9C02-BDB289722424}" sibTransId="{C549040C-DBA4-4237-BFD2-42103B264196}"/>
    <dgm:cxn modelId="{52303F44-F004-43BE-BACB-5D84DC9ADCFA}" type="presOf" srcId="{7350C7C3-04CC-4A48-A419-4C5146E2E995}" destId="{E806D7FA-B300-474A-B48A-FD8175D82804}" srcOrd="1" destOrd="0" presId="urn:microsoft.com/office/officeart/2005/8/layout/cycle2"/>
    <dgm:cxn modelId="{62211910-31CE-4527-B59B-F8E7CC117F5D}" type="presOf" srcId="{4D7BA809-5E9A-4308-8EB4-6C43629DB6CF}" destId="{56A3A095-A15C-4AA0-B326-EA283AB447B8}" srcOrd="1" destOrd="0" presId="urn:microsoft.com/office/officeart/2005/8/layout/cycle2"/>
    <dgm:cxn modelId="{63DBC5B5-B6AF-4676-BC97-3B80CB3C32FB}" type="presOf" srcId="{4EC58218-3E84-4382-88F3-2F8BC6CA2EBF}" destId="{00D23AAC-D3E0-4C75-A6A7-CABCBAE8F37D}" srcOrd="0" destOrd="0" presId="urn:microsoft.com/office/officeart/2005/8/layout/cycle2"/>
    <dgm:cxn modelId="{AAFF9D47-89DD-4A35-9C17-502BA8444A59}" type="presOf" srcId="{51FCEC43-699E-48B7-A199-CBB338B10BD3}" destId="{459A60F2-944D-4390-A513-6D33EA493353}" srcOrd="0" destOrd="0" presId="urn:microsoft.com/office/officeart/2005/8/layout/cycle2"/>
    <dgm:cxn modelId="{126E7F7F-4750-4D68-BBBE-41A8D9B20FC5}" srcId="{3847B312-EE6F-4811-8B49-EF65993B90C8}" destId="{B94D6B81-2C03-487A-9999-27D45A4BCC93}" srcOrd="1" destOrd="0" parTransId="{54F1510F-5971-4E5A-BD15-DFAD4775EF99}" sibTransId="{3ADBFC6D-6F0C-45C3-9F40-9F7544942E8E}"/>
    <dgm:cxn modelId="{FD826298-C75B-4181-8675-D5D76BFE8D2F}" srcId="{3847B312-EE6F-4811-8B49-EF65993B90C8}" destId="{13F99F6A-244E-48FF-B9D6-15532758602C}" srcOrd="4" destOrd="0" parTransId="{0F2F80F5-5C1B-4AAE-8DC0-C2F0F3915B99}" sibTransId="{4D7BA809-5E9A-4308-8EB4-6C43629DB6CF}"/>
    <dgm:cxn modelId="{BFBA7E69-08E8-4DFB-BE22-176231655B94}" type="presOf" srcId="{3ADBFC6D-6F0C-45C3-9F40-9F7544942E8E}" destId="{A2C94AEF-7132-444E-B088-7BBABB346F3B}" srcOrd="1" destOrd="0" presId="urn:microsoft.com/office/officeart/2005/8/layout/cycle2"/>
    <dgm:cxn modelId="{FBECF225-DC54-4C9C-B317-4FDF50F5C83A}" srcId="{3847B312-EE6F-4811-8B49-EF65993B90C8}" destId="{51FCEC43-699E-48B7-A199-CBB338B10BD3}" srcOrd="0" destOrd="0" parTransId="{C59A18B7-659B-4A6E-B809-4B3DD16D5EB7}" sibTransId="{7A245BF9-0ECB-4997-8BA3-2E5AE63B63C4}"/>
    <dgm:cxn modelId="{1F90080A-4A0A-4A8A-BA4B-C90F9EF201A0}" type="presOf" srcId="{7A245BF9-0ECB-4997-8BA3-2E5AE63B63C4}" destId="{835FC6D0-7B09-4D54-B778-6FC8EBE08888}" srcOrd="1" destOrd="0" presId="urn:microsoft.com/office/officeart/2005/8/layout/cycle2"/>
    <dgm:cxn modelId="{E0DD91EF-48C0-4450-BEE2-2BF416E45E95}" type="presOf" srcId="{13F99F6A-244E-48FF-B9D6-15532758602C}" destId="{D177390F-ED97-4FA9-AE35-9220F1B9A198}" srcOrd="0" destOrd="0" presId="urn:microsoft.com/office/officeart/2005/8/layout/cycle2"/>
    <dgm:cxn modelId="{ED20C341-A128-4175-B7B8-DB22B7ACB3CA}" type="presOf" srcId="{C549040C-DBA4-4237-BFD2-42103B264196}" destId="{75EA3BB6-6FBA-4153-BBF5-762EFC08E327}" srcOrd="0" destOrd="0" presId="urn:microsoft.com/office/officeart/2005/8/layout/cycle2"/>
    <dgm:cxn modelId="{B4389471-B7DB-48E8-99E4-D9FAAC894543}" srcId="{3847B312-EE6F-4811-8B49-EF65993B90C8}" destId="{4EC58218-3E84-4382-88F3-2F8BC6CA2EBF}" srcOrd="2" destOrd="0" parTransId="{1F8C673F-4287-47EC-B9C8-FE21CF0E0454}" sibTransId="{7350C7C3-04CC-4A48-A419-4C5146E2E995}"/>
    <dgm:cxn modelId="{6DD3B041-DBAC-463D-A4D2-8A500FB2D29E}" type="presOf" srcId="{3847B312-EE6F-4811-8B49-EF65993B90C8}" destId="{19401AAB-DEEC-42FC-9CEC-2A747D8B345B}" srcOrd="0" destOrd="0" presId="urn:microsoft.com/office/officeart/2005/8/layout/cycle2"/>
    <dgm:cxn modelId="{9816E712-8468-433B-A0D1-2B9318D8ECCC}" type="presOf" srcId="{7A245BF9-0ECB-4997-8BA3-2E5AE63B63C4}" destId="{0FF2B7AC-4E67-4679-8964-904771A568BA}" srcOrd="0" destOrd="0" presId="urn:microsoft.com/office/officeart/2005/8/layout/cycle2"/>
    <dgm:cxn modelId="{E542F63B-48FE-4A02-A6D2-2A5D641CFF8B}" type="presOf" srcId="{3ADBFC6D-6F0C-45C3-9F40-9F7544942E8E}" destId="{691D07E5-0060-4623-A326-ADDC15566977}" srcOrd="0" destOrd="0" presId="urn:microsoft.com/office/officeart/2005/8/layout/cycle2"/>
    <dgm:cxn modelId="{AECDF583-3397-4862-B099-5830EC452E52}" type="presOf" srcId="{7350C7C3-04CC-4A48-A419-4C5146E2E995}" destId="{86073DA8-AEF5-433F-9397-FACC462392DA}" srcOrd="0" destOrd="0" presId="urn:microsoft.com/office/officeart/2005/8/layout/cycle2"/>
    <dgm:cxn modelId="{85B0E004-E35F-482E-83FB-C80883BF0062}" type="presOf" srcId="{FE396126-A7A2-4EE2-B030-FB750C59D7B7}" destId="{527274F0-5DB9-4319-8837-76D191692E2B}" srcOrd="0" destOrd="0" presId="urn:microsoft.com/office/officeart/2005/8/layout/cycle2"/>
    <dgm:cxn modelId="{B948919B-8EBE-45D9-BF78-427E97AE6F6E}" type="presOf" srcId="{C549040C-DBA4-4237-BFD2-42103B264196}" destId="{9AA433EB-1519-43C2-B9FD-92FCA80C5BBB}" srcOrd="1" destOrd="0" presId="urn:microsoft.com/office/officeart/2005/8/layout/cycle2"/>
    <dgm:cxn modelId="{EF279FEE-B00D-449C-BFB3-F16EDE4CA11B}" type="presOf" srcId="{4D7BA809-5E9A-4308-8EB4-6C43629DB6CF}" destId="{61DF0307-5E10-45AD-BB73-D89228C1E1EA}" srcOrd="0" destOrd="0" presId="urn:microsoft.com/office/officeart/2005/8/layout/cycle2"/>
    <dgm:cxn modelId="{D3B6D738-35C3-43B8-81B3-27536F1CA44C}" type="presParOf" srcId="{19401AAB-DEEC-42FC-9CEC-2A747D8B345B}" destId="{459A60F2-944D-4390-A513-6D33EA493353}" srcOrd="0" destOrd="0" presId="urn:microsoft.com/office/officeart/2005/8/layout/cycle2"/>
    <dgm:cxn modelId="{28946CBE-8E33-4F9F-A002-AFCCD8389117}" type="presParOf" srcId="{19401AAB-DEEC-42FC-9CEC-2A747D8B345B}" destId="{0FF2B7AC-4E67-4679-8964-904771A568BA}" srcOrd="1" destOrd="0" presId="urn:microsoft.com/office/officeart/2005/8/layout/cycle2"/>
    <dgm:cxn modelId="{63B23157-A5FC-4F90-94A2-6C0B68772FA8}" type="presParOf" srcId="{0FF2B7AC-4E67-4679-8964-904771A568BA}" destId="{835FC6D0-7B09-4D54-B778-6FC8EBE08888}" srcOrd="0" destOrd="0" presId="urn:microsoft.com/office/officeart/2005/8/layout/cycle2"/>
    <dgm:cxn modelId="{77D07696-26EF-4AB0-A0AB-B3E1C189C946}" type="presParOf" srcId="{19401AAB-DEEC-42FC-9CEC-2A747D8B345B}" destId="{BF737D64-23AD-4B49-9069-CDFFC813F1DE}" srcOrd="2" destOrd="0" presId="urn:microsoft.com/office/officeart/2005/8/layout/cycle2"/>
    <dgm:cxn modelId="{92228F5B-A6FE-49EA-A275-CE5E43E666A0}" type="presParOf" srcId="{19401AAB-DEEC-42FC-9CEC-2A747D8B345B}" destId="{691D07E5-0060-4623-A326-ADDC15566977}" srcOrd="3" destOrd="0" presId="urn:microsoft.com/office/officeart/2005/8/layout/cycle2"/>
    <dgm:cxn modelId="{187E4C16-B5C6-4F15-B510-A9CAF0336473}" type="presParOf" srcId="{691D07E5-0060-4623-A326-ADDC15566977}" destId="{A2C94AEF-7132-444E-B088-7BBABB346F3B}" srcOrd="0" destOrd="0" presId="urn:microsoft.com/office/officeart/2005/8/layout/cycle2"/>
    <dgm:cxn modelId="{28C313F4-7F71-441F-9E9A-4D3F72363061}" type="presParOf" srcId="{19401AAB-DEEC-42FC-9CEC-2A747D8B345B}" destId="{00D23AAC-D3E0-4C75-A6A7-CABCBAE8F37D}" srcOrd="4" destOrd="0" presId="urn:microsoft.com/office/officeart/2005/8/layout/cycle2"/>
    <dgm:cxn modelId="{50F63FC2-8B0F-41EE-944B-78409D017885}" type="presParOf" srcId="{19401AAB-DEEC-42FC-9CEC-2A747D8B345B}" destId="{86073DA8-AEF5-433F-9397-FACC462392DA}" srcOrd="5" destOrd="0" presId="urn:microsoft.com/office/officeart/2005/8/layout/cycle2"/>
    <dgm:cxn modelId="{89038819-001A-49B8-909D-79B4B6714415}" type="presParOf" srcId="{86073DA8-AEF5-433F-9397-FACC462392DA}" destId="{E806D7FA-B300-474A-B48A-FD8175D82804}" srcOrd="0" destOrd="0" presId="urn:microsoft.com/office/officeart/2005/8/layout/cycle2"/>
    <dgm:cxn modelId="{BE9EFE33-D15C-4704-8A25-930B296A5196}" type="presParOf" srcId="{19401AAB-DEEC-42FC-9CEC-2A747D8B345B}" destId="{527274F0-5DB9-4319-8837-76D191692E2B}" srcOrd="6" destOrd="0" presId="urn:microsoft.com/office/officeart/2005/8/layout/cycle2"/>
    <dgm:cxn modelId="{C03798CF-ED66-4A27-B3CA-99BCDA91D02E}" type="presParOf" srcId="{19401AAB-DEEC-42FC-9CEC-2A747D8B345B}" destId="{75EA3BB6-6FBA-4153-BBF5-762EFC08E327}" srcOrd="7" destOrd="0" presId="urn:microsoft.com/office/officeart/2005/8/layout/cycle2"/>
    <dgm:cxn modelId="{9B4E0991-F8B9-469A-AAA0-DB983B88AA7C}" type="presParOf" srcId="{75EA3BB6-6FBA-4153-BBF5-762EFC08E327}" destId="{9AA433EB-1519-43C2-B9FD-92FCA80C5BBB}" srcOrd="0" destOrd="0" presId="urn:microsoft.com/office/officeart/2005/8/layout/cycle2"/>
    <dgm:cxn modelId="{EEA7864C-ADBC-4AAA-AB47-6B49EE642DA2}" type="presParOf" srcId="{19401AAB-DEEC-42FC-9CEC-2A747D8B345B}" destId="{D177390F-ED97-4FA9-AE35-9220F1B9A198}" srcOrd="8" destOrd="0" presId="urn:microsoft.com/office/officeart/2005/8/layout/cycle2"/>
    <dgm:cxn modelId="{BDC6BA8E-3017-404C-9AA5-2C8995A55EEF}" type="presParOf" srcId="{19401AAB-DEEC-42FC-9CEC-2A747D8B345B}" destId="{61DF0307-5E10-45AD-BB73-D89228C1E1EA}" srcOrd="9" destOrd="0" presId="urn:microsoft.com/office/officeart/2005/8/layout/cycle2"/>
    <dgm:cxn modelId="{D7E6935F-67FB-490F-A974-D544E38C9A6F}" type="presParOf" srcId="{61DF0307-5E10-45AD-BB73-D89228C1E1EA}" destId="{56A3A095-A15C-4AA0-B326-EA283AB447B8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BF4AF3-FAB8-444C-81AB-52C89640E279}">
      <dsp:nvSpPr>
        <dsp:cNvPr id="0" name=""/>
        <dsp:cNvSpPr/>
      </dsp:nvSpPr>
      <dsp:spPr>
        <a:xfrm>
          <a:off x="0" y="0"/>
          <a:ext cx="8458200" cy="1828800"/>
        </a:xfrm>
        <a:prstGeom prst="roundRect">
          <a:avLst>
            <a:gd name="adj" fmla="val 10000"/>
          </a:avLst>
        </a:prstGeom>
        <a:solidFill>
          <a:schemeClr val="bg1">
            <a:lumMod val="65000"/>
            <a:alpha val="90000"/>
          </a:schemeClr>
        </a:solidFill>
        <a:ln w="952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EB61A-2E04-409F-8F87-79F190ED3CE0}">
      <dsp:nvSpPr>
        <dsp:cNvPr id="0" name=""/>
        <dsp:cNvSpPr/>
      </dsp:nvSpPr>
      <dsp:spPr>
        <a:xfrm>
          <a:off x="326727" y="316629"/>
          <a:ext cx="1330818" cy="119554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grayscl/>
          </a:blip>
          <a:stretch>
            <a:fillRect/>
          </a:stretch>
        </a:blipFill>
        <a:ln w="38100">
          <a:solidFill>
            <a:schemeClr val="bg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572025E-E8B8-4F94-94D0-DC22D7F762FB}">
      <dsp:nvSpPr>
        <dsp:cNvPr id="0" name=""/>
        <dsp:cNvSpPr/>
      </dsp:nvSpPr>
      <dsp:spPr>
        <a:xfrm rot="10800000">
          <a:off x="256463" y="1828799"/>
          <a:ext cx="1471346" cy="2235200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152" tIns="274320" rIns="73152" bIns="85344" numCol="1" spcCol="1270" anchor="t" anchorCtr="0">
          <a:noAutofit/>
        </a:bodyPr>
        <a:lstStyle/>
        <a:p>
          <a:pPr lvl="0" algn="l" defTabSz="914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cap="none" spc="0" baseline="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een Light" pitchFamily="2" charset="-18"/>
            </a:rPr>
            <a:t>CO TO JEST WSZAWICA?</a:t>
          </a:r>
          <a:endParaRPr lang="pl-PL" sz="1200" b="1" i="0" kern="1200" cap="none" spc="0" baseline="0" dirty="0">
            <a:ln w="18415" cmpd="sng">
              <a:noFill/>
              <a:prstDash val="solid"/>
            </a:ln>
            <a:solidFill>
              <a:srgbClr val="FFFFFF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latin typeface="Teen Light" pitchFamily="2" charset="-18"/>
            <a:ea typeface="+mn-ea"/>
            <a:cs typeface="+mn-cs"/>
          </a:endParaRPr>
        </a:p>
      </dsp:txBody>
      <dsp:txXfrm rot="10800000">
        <a:off x="256463" y="1828799"/>
        <a:ext cx="1471346" cy="2235200"/>
      </dsp:txXfrm>
    </dsp:sp>
    <dsp:sp modelId="{BF646D7A-C7D0-4489-A68F-61F32B7DB0C6}">
      <dsp:nvSpPr>
        <dsp:cNvPr id="0" name=""/>
        <dsp:cNvSpPr/>
      </dsp:nvSpPr>
      <dsp:spPr>
        <a:xfrm>
          <a:off x="1905321" y="316629"/>
          <a:ext cx="1410594" cy="1195541"/>
        </a:xfrm>
        <a:prstGeom prst="roundRect">
          <a:avLst/>
        </a:prstGeom>
        <a:blipFill dpi="0" rotWithShape="0">
          <a:blip xmlns:r="http://schemas.openxmlformats.org/officeDocument/2006/relationships" r:embed="rId2">
            <a:grayscl/>
          </a:blip>
          <a:srcRect/>
          <a:stretch>
            <a:fillRect/>
          </a:stretch>
        </a:blipFill>
        <a:ln w="38100">
          <a:solidFill>
            <a:schemeClr val="bg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4B0666F-2CF1-4C21-A251-46E6EBFF7C1D}">
      <dsp:nvSpPr>
        <dsp:cNvPr id="0" name=""/>
        <dsp:cNvSpPr/>
      </dsp:nvSpPr>
      <dsp:spPr>
        <a:xfrm rot="10800000">
          <a:off x="1874945" y="1828799"/>
          <a:ext cx="1471346" cy="2235200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shade val="51000"/>
                <a:satMod val="130000"/>
              </a:schemeClr>
            </a:gs>
            <a:gs pos="80000">
              <a:schemeClr val="accent2">
                <a:hueOff val="1170380"/>
                <a:satOff val="-1460"/>
                <a:lumOff val="343"/>
                <a:alphaOff val="0"/>
                <a:shade val="93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152" tIns="274320" rIns="73152" bIns="85344" numCol="1" spcCol="1270" anchor="t" anchorCtr="0">
          <a:noAutofit/>
        </a:bodyPr>
        <a:lstStyle/>
        <a:p>
          <a:pPr lvl="0" algn="l" defTabSz="9144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pl-PL" sz="1200" b="1" kern="1200" cap="none" spc="0" baseline="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een Light" pitchFamily="2" charset="-18"/>
            </a:rPr>
            <a:t>KIEDY </a:t>
          </a:r>
        </a:p>
        <a:p>
          <a:pPr lvl="0" algn="l" defTabSz="9144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pl-PL" sz="1200" b="1" kern="1200" cap="none" spc="0" baseline="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een Light" pitchFamily="2" charset="-18"/>
            </a:rPr>
            <a:t>MOŻEMY </a:t>
          </a:r>
        </a:p>
        <a:p>
          <a:pPr lvl="0" algn="l" defTabSz="9144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pl-PL" sz="1200" b="1" kern="1200" cap="none" spc="0" baseline="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een Light" pitchFamily="2" charset="-18"/>
            </a:rPr>
            <a:t>SIĘ ZARAZIĆ?</a:t>
          </a:r>
          <a:endParaRPr lang="pl-PL" sz="1200" b="1" i="0" kern="1200" cap="none" spc="0" baseline="0" dirty="0">
            <a:ln w="18415" cmpd="sng">
              <a:noFill/>
              <a:prstDash val="solid"/>
            </a:ln>
            <a:solidFill>
              <a:srgbClr val="FFFFFF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latin typeface="Teen Light" pitchFamily="2" charset="-18"/>
            <a:ea typeface="+mn-ea"/>
            <a:cs typeface="+mn-cs"/>
          </a:endParaRPr>
        </a:p>
      </dsp:txBody>
      <dsp:txXfrm rot="10800000">
        <a:off x="1874945" y="1828799"/>
        <a:ext cx="1471346" cy="2235200"/>
      </dsp:txXfrm>
    </dsp:sp>
    <dsp:sp modelId="{41BC1ABA-1F87-4B1E-94EC-41724CD12655}">
      <dsp:nvSpPr>
        <dsp:cNvPr id="0" name=""/>
        <dsp:cNvSpPr/>
      </dsp:nvSpPr>
      <dsp:spPr>
        <a:xfrm>
          <a:off x="3600400" y="316629"/>
          <a:ext cx="1257398" cy="1195541"/>
        </a:xfrm>
        <a:prstGeom prst="flowChartAlternateProcess">
          <a:avLst/>
        </a:prstGeom>
        <a:blipFill rotWithShape="0">
          <a:blip xmlns:r="http://schemas.openxmlformats.org/officeDocument/2006/relationships" r:embed="rId3">
            <a:grayscl/>
          </a:blip>
          <a:stretch>
            <a:fillRect/>
          </a:stretch>
        </a:blipFill>
        <a:ln w="38100">
          <a:solidFill>
            <a:schemeClr val="bg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284ED54-4761-44DA-8086-D5FD397A1C95}">
      <dsp:nvSpPr>
        <dsp:cNvPr id="0" name=""/>
        <dsp:cNvSpPr/>
      </dsp:nvSpPr>
      <dsp:spPr>
        <a:xfrm rot="10800000">
          <a:off x="3493426" y="1828799"/>
          <a:ext cx="1471346" cy="2235200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152" tIns="274320" rIns="73152" bIns="85344" numCol="1" spcCol="1270" anchor="t" anchorCtr="0">
          <a:noAutofit/>
        </a:bodyPr>
        <a:lstStyle/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cap="none" spc="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een Light" pitchFamily="2" charset="-18"/>
            </a:rPr>
            <a:t>JAK </a:t>
          </a:r>
        </a:p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cap="none" spc="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een Light" pitchFamily="2" charset="-18"/>
            </a:rPr>
            <a:t>ZAPOBIEGAĆ ?</a:t>
          </a:r>
          <a:endParaRPr lang="pl-PL" sz="1200" b="1" i="0" kern="1200" cap="none" spc="0" dirty="0">
            <a:ln w="18415" cmpd="sng">
              <a:noFill/>
              <a:prstDash val="solid"/>
            </a:ln>
            <a:solidFill>
              <a:srgbClr val="FFFFFF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latin typeface="Teen Light" pitchFamily="2" charset="-18"/>
            <a:ea typeface="+mn-ea"/>
            <a:cs typeface="+mn-cs"/>
          </a:endParaRPr>
        </a:p>
      </dsp:txBody>
      <dsp:txXfrm rot="10800000">
        <a:off x="3493426" y="1828799"/>
        <a:ext cx="1471346" cy="2235200"/>
      </dsp:txXfrm>
    </dsp:sp>
    <dsp:sp modelId="{D88C7409-AB93-4FE3-A61D-F51EE8A4B008}">
      <dsp:nvSpPr>
        <dsp:cNvPr id="0" name=""/>
        <dsp:cNvSpPr/>
      </dsp:nvSpPr>
      <dsp:spPr>
        <a:xfrm>
          <a:off x="5184577" y="333004"/>
          <a:ext cx="1327331" cy="1251171"/>
        </a:xfrm>
        <a:prstGeom prst="flowChartAlternateProcess">
          <a:avLst/>
        </a:prstGeom>
        <a:blipFill rotWithShape="0">
          <a:blip xmlns:r="http://schemas.openxmlformats.org/officeDocument/2006/relationships" r:embed="rId4">
            <a:grayscl/>
          </a:blip>
          <a:stretch>
            <a:fillRect/>
          </a:stretch>
        </a:blipFill>
        <a:ln w="38100">
          <a:solidFill>
            <a:schemeClr val="bg1"/>
          </a:solidFill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perspectiveBelow"/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7B5BDBA-3C7A-41F1-8C33-F13937A84B36}">
      <dsp:nvSpPr>
        <dsp:cNvPr id="0" name=""/>
        <dsp:cNvSpPr/>
      </dsp:nvSpPr>
      <dsp:spPr>
        <a:xfrm rot="10800000">
          <a:off x="5111908" y="1828799"/>
          <a:ext cx="1471346" cy="2235200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shade val="51000"/>
                <a:satMod val="130000"/>
              </a:schemeClr>
            </a:gs>
            <a:gs pos="80000">
              <a:schemeClr val="accent2">
                <a:hueOff val="3511139"/>
                <a:satOff val="-4379"/>
                <a:lumOff val="1030"/>
                <a:alphaOff val="0"/>
                <a:shade val="93000"/>
                <a:satMod val="13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152" tIns="274320" rIns="73152" bIns="85344" numCol="1" spcCol="1270" anchor="t" anchorCtr="0">
          <a:noAutofit/>
        </a:bodyPr>
        <a:lstStyle/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cap="none" spc="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een Light" pitchFamily="2" charset="-18"/>
            </a:rPr>
            <a:t>FAKTY               </a:t>
          </a:r>
        </a:p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cap="none" spc="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een Light" pitchFamily="2" charset="-18"/>
            </a:rPr>
            <a:t> I MITY</a:t>
          </a:r>
          <a:endParaRPr lang="pl-PL" sz="1200" b="1" i="0" kern="1200" cap="none" spc="0" dirty="0">
            <a:ln w="18415" cmpd="sng">
              <a:noFill/>
              <a:prstDash val="solid"/>
            </a:ln>
            <a:solidFill>
              <a:srgbClr val="FFFFFF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latin typeface="Teen Light" pitchFamily="2" charset="-18"/>
            <a:ea typeface="+mn-ea"/>
            <a:cs typeface="+mn-cs"/>
          </a:endParaRPr>
        </a:p>
      </dsp:txBody>
      <dsp:txXfrm rot="10800000">
        <a:off x="5111908" y="1828799"/>
        <a:ext cx="1471346" cy="2235200"/>
      </dsp:txXfrm>
    </dsp:sp>
    <dsp:sp modelId="{B68F94D2-D73D-420A-802B-DFDC9BE4ED4C}">
      <dsp:nvSpPr>
        <dsp:cNvPr id="0" name=""/>
        <dsp:cNvSpPr/>
      </dsp:nvSpPr>
      <dsp:spPr>
        <a:xfrm>
          <a:off x="6794819" y="316629"/>
          <a:ext cx="1342486" cy="1195541"/>
        </a:xfrm>
        <a:prstGeom prst="flowChartAlternateProcess">
          <a:avLst/>
        </a:prstGeom>
        <a:blipFill rotWithShape="0">
          <a:blip xmlns:r="http://schemas.openxmlformats.org/officeDocument/2006/relationships" r:embed="rId5">
            <a:grayscl/>
          </a:blip>
          <a:stretch>
            <a:fillRect/>
          </a:stretch>
        </a:blipFill>
        <a:ln w="38100">
          <a:solidFill>
            <a:schemeClr val="bg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B706799-997B-4F74-B652-58B58A51EA58}">
      <dsp:nvSpPr>
        <dsp:cNvPr id="0" name=""/>
        <dsp:cNvSpPr/>
      </dsp:nvSpPr>
      <dsp:spPr>
        <a:xfrm rot="10800000">
          <a:off x="6730389" y="1828799"/>
          <a:ext cx="1471346" cy="2235200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152" tIns="274320" rIns="73152" bIns="85344" numCol="1" spcCol="1270" anchor="t" anchorCtr="0">
          <a:noAutofit/>
        </a:bodyPr>
        <a:lstStyle/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cap="none" spc="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een Light" pitchFamily="2" charset="-18"/>
            </a:rPr>
            <a:t>PROFILAKTYKA </a:t>
          </a:r>
        </a:p>
        <a:p>
          <a:pPr lvl="0" algn="l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cap="none" spc="0" dirty="0" smtClean="0">
              <a:ln w="18415" cmpd="sng">
                <a:noFill/>
                <a:prstDash val="solid"/>
              </a:ln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een Light" pitchFamily="2" charset="-18"/>
            </a:rPr>
            <a:t>I  ZWALCZANIE</a:t>
          </a:r>
          <a:endParaRPr lang="pl-PL" sz="1200" b="1" i="0" kern="1200" cap="none" spc="0" dirty="0">
            <a:ln w="18415" cmpd="sng">
              <a:noFill/>
              <a:prstDash val="solid"/>
            </a:ln>
            <a:solidFill>
              <a:srgbClr val="FFFFFF"/>
            </a:solidFill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latin typeface="Teen Light" pitchFamily="2" charset="-18"/>
            <a:ea typeface="+mn-ea"/>
            <a:cs typeface="+mn-cs"/>
          </a:endParaRPr>
        </a:p>
      </dsp:txBody>
      <dsp:txXfrm rot="10800000">
        <a:off x="6730389" y="1828799"/>
        <a:ext cx="1471346" cy="22352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6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6513" y="0"/>
            <a:ext cx="294163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F2C652-AA31-400E-812B-D1D65C184CCE}" type="datetimeFigureOut">
              <a:rPr lang="pl-PL" smtClean="0"/>
              <a:pPr/>
              <a:t>2013-10-11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16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6513" y="9431338"/>
            <a:ext cx="294163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17CDED-EA36-4CBE-9B59-AD5866F8687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2220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5947" y="0"/>
            <a:ext cx="2942220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19D4E0-8F91-43D3-8981-6A9B3A9BFFB8}" type="datetimeFigureOut">
              <a:rPr lang="pl-PL" smtClean="0"/>
              <a:pPr/>
              <a:t>2013-10-11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2813" y="744538"/>
            <a:ext cx="4964112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8974" y="4716661"/>
            <a:ext cx="5431790" cy="4468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2220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5947" y="9431599"/>
            <a:ext cx="2942220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52CD2-7C59-4F0C-84BB-71E97ECA2C72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0" rIns="0" numCol="2" spcCol="274320">
            <a:normAutofit/>
          </a:bodyPr>
          <a:lstStyle/>
          <a:p>
            <a:pPr defTabSz="803275"/>
            <a:endParaRPr lang="en-US" sz="1200" baseline="0" dirty="0" smtClean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377825" y="500063"/>
            <a:ext cx="3414713" cy="2562225"/>
          </a:xfr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52CD2-7C59-4F0C-84BB-71E97ECA2C72}" type="slidenum">
              <a:rPr lang="pl-PL" smtClean="0"/>
              <a:pPr/>
              <a:t>3</a:t>
            </a:fld>
            <a:endParaRPr lang="pl-P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sz="1200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377825" y="500063"/>
            <a:ext cx="3414713" cy="2562225"/>
          </a:xfr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28091" y="3227189"/>
            <a:ext cx="5431790" cy="4468416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pl-PL" sz="1400" noProof="0" smtClean="0"/>
          </a:p>
        </p:txBody>
      </p:sp>
      <p:sp>
        <p:nvSpPr>
          <p:cNvPr id="7" name="Slide Image Placeholder 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546100"/>
            <a:ext cx="3409950" cy="2557463"/>
          </a:xfr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52CD2-7C59-4F0C-84BB-71E97ECA2C72}" type="slidenum">
              <a:rPr lang="pl-PL" smtClean="0"/>
              <a:pPr/>
              <a:t>6</a:t>
            </a:fld>
            <a:endParaRPr lang="pl-PL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52CD2-7C59-4F0C-84BB-71E97ECA2C72}" type="slidenum">
              <a:rPr lang="pl-PL" smtClean="0"/>
              <a:pPr/>
              <a:t>7</a:t>
            </a:fld>
            <a:endParaRPr lang="pl-PL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52CD2-7C59-4F0C-84BB-71E97ECA2C72}" type="slidenum">
              <a:rPr lang="pl-PL" smtClean="0"/>
              <a:pPr/>
              <a:t>11</a:t>
            </a:fld>
            <a:endParaRPr lang="pl-PL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93D69C-5885-4CF8-841B-F08BCA7F5907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67829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pl-PL" sz="1200" b="0" baseline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377825" y="500063"/>
            <a:ext cx="3414713" cy="2562225"/>
          </a:xfr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pl-PL" sz="1200" b="0" baseline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377825" y="500063"/>
            <a:ext cx="3414713" cy="2562225"/>
          </a:xfr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pl-PL" sz="1200" b="0" baseline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377825" y="500063"/>
            <a:ext cx="3414713" cy="2562225"/>
          </a:xfr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pl-PL" sz="1200" b="0" baseline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377825" y="500063"/>
            <a:ext cx="3414713" cy="2562225"/>
          </a:xfr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pl-PL" sz="1200" b="0" baseline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377825" y="500063"/>
            <a:ext cx="3414713" cy="2562225"/>
          </a:xfr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pl-PL" sz="1200" b="0" baseline="0" dirty="0" smtClean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377825" y="500063"/>
            <a:ext cx="3414713" cy="2562225"/>
          </a:xfr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endParaRPr lang="pl-PL" sz="900" dirty="0" smtClean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377825" y="500063"/>
            <a:ext cx="3414713" cy="2562225"/>
          </a:xfr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377825" y="500063"/>
            <a:ext cx="3414713" cy="2562225"/>
          </a:xfr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377825" y="500063"/>
            <a:ext cx="3414713" cy="2562225"/>
          </a:xfr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377825" y="500063"/>
            <a:ext cx="3414713" cy="2562225"/>
          </a:xfr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165C3-49C7-4243-AA28-D4554BA80BA4}" type="datetime1">
              <a:rPr lang="pl-PL" smtClean="0"/>
              <a:pPr/>
              <a:t>2013-10-11</a:t>
            </a:fld>
            <a:endParaRPr lang="pl-PL" dirty="0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46386-56CC-4B45-931C-ADD25F6A2980}" type="datetime1">
              <a:rPr lang="pl-PL" smtClean="0"/>
              <a:pPr/>
              <a:t>2013-10-11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19723-743F-4C62-8091-F0F57EE8C229}" type="datetime1">
              <a:rPr lang="pl-PL" smtClean="0"/>
              <a:pPr/>
              <a:t>2013-10-11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EF915-8E9F-4227-BF33-AC25BCFDDD6D}" type="datetime1">
              <a:rPr lang="pl-PL" smtClean="0"/>
              <a:pPr/>
              <a:t>2013-10-11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2A2D-B36A-4EF4-AED2-6ED1D4610A99}" type="datetime1">
              <a:rPr lang="pl-PL" smtClean="0"/>
              <a:pPr/>
              <a:t>2013-10-11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EF807-3211-4C2D-B1C5-D55D1817AE59}" type="datetime1">
              <a:rPr lang="pl-PL" smtClean="0"/>
              <a:pPr/>
              <a:t>2013-10-11</a:t>
            </a:fld>
            <a:endParaRPr lang="pl-PL" dirty="0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3A8C8-C10E-4A43-B051-CD15E2DFF867}" type="datetime1">
              <a:rPr lang="pl-PL" smtClean="0"/>
              <a:pPr/>
              <a:t>2013-10-11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3344F-CF3A-4FDE-9321-4239B69A2932}" type="datetime1">
              <a:rPr lang="pl-PL" smtClean="0"/>
              <a:pPr/>
              <a:t>2013-10-11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FA3CC917-1078-496E-98FB-584156FE5135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9E365C08-B7E7-4D83-A272-A8FADAF85E27}" type="datetime1">
              <a:rPr lang="pl-PL" smtClean="0"/>
              <a:pPr/>
              <a:t>2013-10-11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22FB-2111-48F4-A848-4087B4F793C2}" type="datetime1">
              <a:rPr lang="pl-PL" smtClean="0"/>
              <a:pPr/>
              <a:t>2013-10-11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3B12-3DBC-4B78-B968-8B8F3F3BE369}" type="datetime1">
              <a:rPr lang="pl-PL" smtClean="0"/>
              <a:pPr/>
              <a:t>2013-10-11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1311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8928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93309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2114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6630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27899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64170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88196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17329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51528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8367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6600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16775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20845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81565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04142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61608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47073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392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9226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17676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89956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417E9-EE5C-476B-90A5-75CAE95601F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69C85-5732-48D3-A1A2-93CF3FB46B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4078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1B2A">
            <a:alpha val="8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olny kształt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Dowolny kształt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C193C5E-C161-4B8C-9B33-9E0E82A2D66A}" type="datetime1">
              <a:rPr lang="pl-PL" smtClean="0"/>
              <a:pPr/>
              <a:t>2013-10-11</a:t>
            </a:fld>
            <a:endParaRPr lang="pl-PL" dirty="0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FA3CC917-1078-496E-98FB-584156FE5135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F05EF-6168-407F-8025-E41839E1250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C692C-4F2D-45F6-A9A8-8A3A8FE2780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0946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C7614-15A9-43A8-9E98-106A33ED6C4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D3CB9-049B-4F4F-82D1-8A95299C97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5651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7000">
              <a:srgbClr val="A9A9A9"/>
            </a:gs>
            <a:gs pos="0">
              <a:srgbClr val="D3D3D3"/>
            </a:gs>
            <a:gs pos="56000">
              <a:schemeClr val="bg1">
                <a:lumMod val="95000"/>
              </a:schemeClr>
            </a:gs>
            <a:gs pos="100000">
              <a:srgbClr val="D3D3D3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417E9-EE5C-476B-90A5-75CAE95601F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69C85-5732-48D3-A1A2-93CF3FB46BD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1269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gif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8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1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amka 19"/>
          <p:cNvSpPr/>
          <p:nvPr/>
        </p:nvSpPr>
        <p:spPr>
          <a:xfrm>
            <a:off x="683568" y="548680"/>
            <a:ext cx="7416824" cy="4104456"/>
          </a:xfrm>
          <a:prstGeom prst="fram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pl-PL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1043608" y="3573016"/>
            <a:ext cx="5184576" cy="36933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Arial" pitchFamily="34" charset="0"/>
                <a:ea typeface="+mj-ea"/>
                <a:cs typeface="Arial" pitchFamily="34" charset="0"/>
              </a:rPr>
              <a:t>   </a:t>
            </a:r>
            <a:r>
              <a:rPr lang="pl-PL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Elephant" pitchFamily="18" charset="0"/>
                <a:ea typeface="+mj-ea"/>
                <a:cs typeface="Arial" pitchFamily="34" charset="0"/>
              </a:rPr>
              <a:t>Do wychowawców,  rodziców i opiekunów</a:t>
            </a:r>
            <a:endParaRPr lang="pl-PL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latin typeface="Elephant" pitchFamily="18" charset="0"/>
              <a:cs typeface="Arial" pitchFamily="34" charset="0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539552" y="5429835"/>
            <a:ext cx="806489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l-PL" sz="1400" b="1" i="1" dirty="0" smtClean="0">
                <a:latin typeface="Bookman Old Style" pitchFamily="18" charset="0"/>
                <a:ea typeface="Times New Roman" pitchFamily="18" charset="0"/>
                <a:cs typeface="Arial" pitchFamily="34" charset="0"/>
              </a:rPr>
              <a:t>„Kiedy śmieje się dziecko, śmieje się cały świat”.</a:t>
            </a:r>
            <a:endParaRPr lang="pl-PL" sz="1400" b="1" i="1" dirty="0" smtClean="0">
              <a:latin typeface="Bookman Old Style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400" i="1" u="none" strike="noStrike" normalizeH="0" baseline="0" dirty="0" smtClean="0">
              <a:ln w="18415" cmpd="sng">
                <a:noFill/>
                <a:prstDash val="solid"/>
              </a:ln>
              <a:effectLst>
                <a:innerShdw blurRad="114300">
                  <a:prstClr val="black"/>
                </a:innerShdw>
              </a:effectLst>
              <a:latin typeface="Bookman Old Style" pitchFamily="18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sz="1200" b="1" i="1" dirty="0" smtClean="0">
                <a:ln w="18415" cmpd="sng">
                  <a:noFill/>
                  <a:prstDash val="solid"/>
                </a:ln>
                <a:effectLst>
                  <a:innerShdw blurRad="114300">
                    <a:prstClr val="black"/>
                  </a:innerShdw>
                </a:effectLst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</a:t>
            </a:r>
            <a:r>
              <a:rPr lang="pl-PL" sz="1200" b="1" i="1" dirty="0" smtClean="0">
                <a:ln w="18415" cmpd="sng">
                  <a:noFill/>
                  <a:prstDash val="solid"/>
                </a:ln>
                <a:effectLst>
                  <a:innerShdw blurRad="114300">
                    <a:prstClr val="black"/>
                  </a:innerShdw>
                </a:effectLst>
                <a:latin typeface="Bookman Old Style" pitchFamily="18" charset="0"/>
                <a:cs typeface="Arial" pitchFamily="34" charset="0"/>
              </a:rPr>
              <a:t>Janusz Korczak</a:t>
            </a:r>
            <a:endParaRPr kumimoji="0" lang="pl-PL" sz="1200" b="1" i="1" u="none" strike="noStrike" normalizeH="0" baseline="0" dirty="0" smtClean="0">
              <a:ln w="18415" cmpd="sng">
                <a:noFill/>
                <a:prstDash val="solid"/>
              </a:ln>
              <a:effectLst>
                <a:innerShdw blurRad="114300">
                  <a:prstClr val="black"/>
                </a:innerShdw>
              </a:effectLst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15" name="Prostokąt 14"/>
          <p:cNvSpPr/>
          <p:nvPr/>
        </p:nvSpPr>
        <p:spPr>
          <a:xfrm>
            <a:off x="1691680" y="2564904"/>
            <a:ext cx="4248472" cy="58477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pl-PL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Elephant" pitchFamily="18" charset="0"/>
                <a:ea typeface="BatangChe" pitchFamily="49" charset="-127"/>
                <a:cs typeface="Arial" pitchFamily="34" charset="0"/>
              </a:rPr>
              <a:t>PROFILAKTYKA </a:t>
            </a:r>
          </a:p>
          <a:p>
            <a:pPr algn="ctr"/>
            <a:r>
              <a:rPr lang="pl-PL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Elephant" pitchFamily="18" charset="0"/>
                <a:ea typeface="BatangChe" pitchFamily="49" charset="-127"/>
                <a:cs typeface="Arial" pitchFamily="34" charset="0"/>
              </a:rPr>
              <a:t>I ZWALCZANIE</a:t>
            </a:r>
            <a:endParaRPr lang="pl-PL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Elephant" pitchFamily="18" charset="0"/>
              <a:cs typeface="Arial" pitchFamily="34" charset="0"/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1403648" y="1340768"/>
            <a:ext cx="4915806" cy="9233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pl-PL" sz="4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Elephant" pitchFamily="18" charset="0"/>
                <a:cs typeface="Arial" pitchFamily="34" charset="0"/>
              </a:rPr>
              <a:t>WSZAWICA</a:t>
            </a:r>
            <a:r>
              <a:rPr lang="pl-PL" sz="5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Elephant" pitchFamily="18" charset="0"/>
                <a:cs typeface="Arial" pitchFamily="34" charset="0"/>
              </a:rPr>
              <a:t> </a:t>
            </a:r>
            <a:endParaRPr lang="pl-PL" sz="5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Elephant" pitchFamily="18" charset="0"/>
              <a:cs typeface="Arial" pitchFamily="34" charset="0"/>
            </a:endParaRPr>
          </a:p>
        </p:txBody>
      </p:sp>
      <p:pic>
        <p:nvPicPr>
          <p:cNvPr id="12" name="Obraz 11" descr="rys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9664" y="476672"/>
            <a:ext cx="3024336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1</a:t>
            </a:fld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5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017_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144" y="1916832"/>
            <a:ext cx="9153144" cy="11737303"/>
          </a:xfrm>
          <a:prstGeom prst="rect">
            <a:avLst/>
          </a:prstGeom>
        </p:spPr>
      </p:pic>
      <p:grpSp>
        <p:nvGrpSpPr>
          <p:cNvPr id="2" name="Group 16"/>
          <p:cNvGrpSpPr/>
          <p:nvPr/>
        </p:nvGrpSpPr>
        <p:grpSpPr>
          <a:xfrm>
            <a:off x="0" y="0"/>
            <a:ext cx="9144000" cy="6878946"/>
            <a:chOff x="0" y="105157"/>
            <a:chExt cx="9144000" cy="6878946"/>
          </a:xfrm>
        </p:grpSpPr>
        <p:sp>
          <p:nvSpPr>
            <p:cNvPr id="6" name="Rectangle 5"/>
            <p:cNvSpPr/>
            <p:nvPr/>
          </p:nvSpPr>
          <p:spPr>
            <a:xfrm>
              <a:off x="0" y="105157"/>
              <a:ext cx="9144000" cy="2295144"/>
            </a:xfrm>
            <a:prstGeom prst="rect">
              <a:avLst/>
            </a:prstGeom>
            <a:solidFill>
              <a:srgbClr val="831B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4688959"/>
              <a:ext cx="9144000" cy="2295144"/>
            </a:xfrm>
            <a:prstGeom prst="rect">
              <a:avLst/>
            </a:prstGeom>
            <a:solidFill>
              <a:srgbClr val="831B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0" y="2391157"/>
              <a:ext cx="967563" cy="2331720"/>
            </a:xfrm>
            <a:prstGeom prst="rect">
              <a:avLst/>
            </a:prstGeom>
            <a:solidFill>
              <a:srgbClr val="831B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8176438" y="2391157"/>
              <a:ext cx="967562" cy="2331720"/>
            </a:xfrm>
            <a:prstGeom prst="rect">
              <a:avLst/>
            </a:prstGeom>
            <a:solidFill>
              <a:srgbClr val="831B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914400" y="2400301"/>
              <a:ext cx="7315200" cy="2286000"/>
            </a:xfrm>
            <a:prstGeom prst="roundRect">
              <a:avLst>
                <a:gd name="adj" fmla="val 11933"/>
              </a:avLst>
            </a:prstGeom>
            <a:noFill/>
            <a:ln w="127000">
              <a:solidFill>
                <a:srgbClr val="FFFFFF"/>
              </a:solidFill>
            </a:ln>
            <a:scene3d>
              <a:camera prst="orthographicFront"/>
              <a:lightRig rig="freezing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043608" y="3933056"/>
            <a:ext cx="6857134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pl-PL" sz="2400" b="1" dirty="0" smtClean="0">
                <a:ln w="11430"/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  <a:t>TROSZCZMY SIĘ O WSZYSTKIE DZIECI,</a:t>
            </a:r>
            <a:endParaRPr lang="pl-PL" sz="2400" b="1" dirty="0">
              <a:ln w="11430"/>
              <a:solidFill>
                <a:srgbClr val="00206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 Black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15616" y="3933056"/>
            <a:ext cx="5913991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pl-PL" sz="2400" b="1" dirty="0" smtClean="0">
                <a:ln w="11430"/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  <a:t>NIE TYLKO W ROKU KORCZAKA…</a:t>
            </a:r>
            <a:endParaRPr lang="pl-PL" sz="2400" b="1" dirty="0">
              <a:ln w="11430"/>
              <a:solidFill>
                <a:srgbClr val="00206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 Black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5616" y="3933056"/>
            <a:ext cx="2881751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pl-PL" sz="2400" b="1" dirty="0" smtClean="0">
                <a:ln w="11430"/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 Black" pitchFamily="34" charset="0"/>
              </a:rPr>
              <a:t>…ALE ZAWSZE!</a:t>
            </a:r>
            <a:endParaRPr lang="pl-PL" sz="2400" b="1" dirty="0">
              <a:ln w="11430"/>
              <a:solidFill>
                <a:srgbClr val="00206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 Black" pitchFamily="34" charset="0"/>
            </a:endParaRPr>
          </a:p>
        </p:txBody>
      </p:sp>
      <p:sp>
        <p:nvSpPr>
          <p:cNvPr id="16" name="pole tekstowe 15"/>
          <p:cNvSpPr txBox="1"/>
          <p:nvPr/>
        </p:nvSpPr>
        <p:spPr>
          <a:xfrm>
            <a:off x="899592" y="908720"/>
            <a:ext cx="194421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pl-PL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Elephant" pitchFamily="18" charset="0"/>
              </a:rPr>
              <a:t>2012</a:t>
            </a:r>
            <a:endParaRPr lang="pl-PL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58000" dir="5400000" sy="-100000" algn="bl" rotWithShape="0"/>
              </a:effectLst>
              <a:latin typeface="Elephant" pitchFamily="18" charset="0"/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1259632" y="5229200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pl-PL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Elephant" pitchFamily="18" charset="0"/>
              </a:rPr>
              <a:t>ROKIEM  JANUSZA  KORCZAKA</a:t>
            </a:r>
            <a:endParaRPr lang="pl-PL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60000" dist="29997" dir="5400000" sy="-100000" algn="bl" rotWithShape="0"/>
              </a:effectLst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48928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 -1.00093 " pathEditMode="relative" rAng="0" ptsTypes="AA">
                                      <p:cBhvr>
                                        <p:cTn id="9" dur="2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1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0"/>
                            </p:stCondLst>
                            <p:childTnLst>
                              <p:par>
                                <p:cTn id="2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  <p:bldP spid="15" grpId="0"/>
      <p:bldP spid="1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Prostokąt zaokrąglony 4"/>
          <p:cNvSpPr/>
          <p:nvPr/>
        </p:nvSpPr>
        <p:spPr>
          <a:xfrm>
            <a:off x="179512" y="116632"/>
            <a:ext cx="8784976" cy="115212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6350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l-PL" sz="1100" dirty="0" smtClean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12" name="Obraz 11" descr="korczak2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lum bright="30000" contrast="30000"/>
          </a:blip>
          <a:stretch>
            <a:fillRect/>
          </a:stretch>
        </p:blipFill>
        <p:spPr>
          <a:xfrm>
            <a:off x="0" y="116632"/>
            <a:ext cx="1403648" cy="6741368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0000" endA="275" endPos="40000" dist="101600" dir="5400000" sy="-100000" algn="bl" rotWithShape="0"/>
            <a:softEdge rad="112500"/>
          </a:effectLst>
        </p:spPr>
      </p:pic>
      <p:pic>
        <p:nvPicPr>
          <p:cNvPr id="18" name="Obraz 17" descr="d2.png"/>
          <p:cNvPicPr>
            <a:picLocks noChangeAspect="1"/>
          </p:cNvPicPr>
          <p:nvPr/>
        </p:nvPicPr>
        <p:blipFill>
          <a:blip r:embed="rId4" cstate="print">
            <a:lum bright="-10000" contrast="10000"/>
          </a:blip>
          <a:stretch>
            <a:fillRect/>
          </a:stretch>
        </p:blipFill>
        <p:spPr>
          <a:xfrm flipH="1">
            <a:off x="6084167" y="2492897"/>
            <a:ext cx="3312367" cy="3888432"/>
          </a:xfrm>
          <a:prstGeom prst="rect">
            <a:avLst/>
          </a:prstGeom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  <a:softEdge rad="635000"/>
          </a:effectLst>
          <a:scene3d>
            <a:camera prst="perspectiveBelow"/>
            <a:lightRig rig="glow" dir="t">
              <a:rot lat="0" lon="0" rev="4800000"/>
            </a:lightRig>
          </a:scene3d>
          <a:sp3d prstMaterial="matte"/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03648" y="2636912"/>
            <a:ext cx="7056784" cy="504056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buNone/>
            </a:pPr>
            <a:r>
              <a:rPr lang="pl-PL" sz="1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ookman Old Style" pitchFamily="18" charset="0"/>
              </a:rPr>
              <a:t>	</a:t>
            </a:r>
            <a:r>
              <a:rPr lang="pl-PL" sz="12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	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7" name="Prostokąt 6"/>
          <p:cNvSpPr/>
          <p:nvPr/>
        </p:nvSpPr>
        <p:spPr>
          <a:xfrm>
            <a:off x="5940152" y="908720"/>
            <a:ext cx="2736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900" dirty="0" smtClean="0">
                <a:latin typeface="Arial" pitchFamily="34" charset="0"/>
                <a:cs typeface="Arial" pitchFamily="34" charset="0"/>
              </a:rPr>
              <a:t>Joanna </a:t>
            </a:r>
            <a:r>
              <a:rPr lang="pl-PL" sz="900" dirty="0" err="1" smtClean="0">
                <a:latin typeface="Arial" pitchFamily="34" charset="0"/>
                <a:cs typeface="Arial" pitchFamily="34" charset="0"/>
              </a:rPr>
              <a:t>Olczak–Roniker</a:t>
            </a:r>
            <a:endParaRPr lang="pl-PL" sz="900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pl-PL" sz="900" dirty="0" smtClean="0">
                <a:latin typeface="Arial" pitchFamily="34" charset="0"/>
                <a:cs typeface="Arial" pitchFamily="34" charset="0"/>
              </a:rPr>
              <a:t>„Korczak. Próba biografii” (Warszawa 2011)</a:t>
            </a:r>
            <a:endParaRPr lang="pl-PL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115616" y="1772816"/>
            <a:ext cx="7776864" cy="138499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pl-PL" sz="1400" b="1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Arial" pitchFamily="34" charset="0"/>
              </a:rPr>
              <a:t>Z wykształcenia lekarz.  Z powołania pedagog-wychowawca, przyjaciel dzieci.</a:t>
            </a:r>
          </a:p>
          <a:p>
            <a:pPr algn="ctr"/>
            <a:r>
              <a:rPr lang="pl-PL" sz="1400" b="1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Arial" pitchFamily="34" charset="0"/>
              </a:rPr>
              <a:t>Dobrowolnie towarzyszył wychowankom w drodze na śmierć w komorze gazowej </a:t>
            </a:r>
          </a:p>
          <a:p>
            <a:pPr algn="ctr">
              <a:buNone/>
            </a:pPr>
            <a:r>
              <a:rPr lang="pl-PL" sz="1400" b="1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Arial" pitchFamily="34" charset="0"/>
              </a:rPr>
              <a:t>obozu zagłady w Treblince</a:t>
            </a:r>
            <a:r>
              <a:rPr lang="pl-PL" sz="140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Arial" pitchFamily="34" charset="0"/>
              </a:rPr>
              <a:t>. </a:t>
            </a:r>
          </a:p>
          <a:p>
            <a:pPr algn="ctr">
              <a:buNone/>
            </a:pPr>
            <a:endParaRPr lang="pl-PL" sz="140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Arial" pitchFamily="34" charset="0"/>
            </a:endParaRPr>
          </a:p>
          <a:p>
            <a:pPr algn="ctr">
              <a:buNone/>
            </a:pPr>
            <a:r>
              <a:rPr lang="pl-PL" sz="1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Arial" pitchFamily="34" charset="0"/>
              </a:rPr>
              <a:t>Rok 2012 został ustanowiony przez Sejm Rzeczypospolitej Polskiej </a:t>
            </a:r>
          </a:p>
          <a:p>
            <a:pPr algn="ctr">
              <a:buNone/>
            </a:pPr>
            <a:r>
              <a:rPr lang="pl-PL" sz="1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Arial" pitchFamily="34" charset="0"/>
              </a:rPr>
              <a:t>Rokiem Janusza Korczaka. </a:t>
            </a:r>
            <a:endParaRPr lang="pl-PL" sz="140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179512" y="6453336"/>
            <a:ext cx="8496944" cy="26161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pl-PL" sz="11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ookman Old Style" pitchFamily="18" charset="0"/>
              </a:rPr>
              <a:t>Cytaty zamieszczone w prezentacji  ukazują mądrość jego myśli i wielkie serce dla dzieci.</a:t>
            </a:r>
            <a:endParaRPr lang="pl-PL" sz="1100" b="1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1547664" y="3645024"/>
            <a:ext cx="5400600" cy="193899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pl-PL" sz="1200" i="1" dirty="0" smtClean="0">
                <a:ln w="50800"/>
                <a:latin typeface="Bookman Old Style" pitchFamily="18" charset="0"/>
              </a:rPr>
              <a:t>Janusz Korczak, to jedna z najpiękniejszych </a:t>
            </a:r>
          </a:p>
          <a:p>
            <a:pPr algn="ctr"/>
            <a:r>
              <a:rPr lang="pl-PL" sz="1200" i="1" dirty="0" smtClean="0">
                <a:ln w="50800"/>
                <a:latin typeface="Bookman Old Style" pitchFamily="18" charset="0"/>
              </a:rPr>
              <a:t>i zarazem najtragiczniejszych postaci w polskiej historii. </a:t>
            </a:r>
          </a:p>
          <a:p>
            <a:pPr algn="ctr"/>
            <a:r>
              <a:rPr lang="pl-PL" sz="1200" i="1" dirty="0" smtClean="0">
                <a:ln w="50800"/>
                <a:latin typeface="Bookman Old Style" pitchFamily="18" charset="0"/>
              </a:rPr>
              <a:t>Owo piękno tkwiło w jego pracy, mądrości, idei dobra, </a:t>
            </a:r>
          </a:p>
          <a:p>
            <a:pPr algn="ctr"/>
            <a:r>
              <a:rPr lang="pl-PL" sz="1200" i="1" dirty="0" smtClean="0">
                <a:ln w="50800"/>
                <a:latin typeface="Bookman Old Style" pitchFamily="18" charset="0"/>
              </a:rPr>
              <a:t>jaka mu przyświecała  i odwadze jej propagowania </a:t>
            </a:r>
          </a:p>
          <a:p>
            <a:pPr algn="ctr"/>
            <a:r>
              <a:rPr lang="pl-PL" sz="1200" i="1" dirty="0" smtClean="0">
                <a:ln w="50800"/>
                <a:latin typeface="Bookman Old Style" pitchFamily="18" charset="0"/>
              </a:rPr>
              <a:t>oraz wdrażania w czasach, kiedy jeszcze ani rodzice, </a:t>
            </a:r>
          </a:p>
          <a:p>
            <a:pPr algn="ctr"/>
            <a:r>
              <a:rPr lang="pl-PL" sz="1200" i="1" dirty="0" smtClean="0">
                <a:ln w="50800"/>
                <a:latin typeface="Bookman Old Style" pitchFamily="18" charset="0"/>
              </a:rPr>
              <a:t>ani pedagodzy nie zdawali sobie sprawy, kim jest dziecko,</a:t>
            </a:r>
          </a:p>
          <a:p>
            <a:pPr algn="ctr"/>
            <a:r>
              <a:rPr lang="pl-PL" sz="1200" i="1" dirty="0" smtClean="0">
                <a:ln w="50800"/>
                <a:latin typeface="Bookman Old Style" pitchFamily="18" charset="0"/>
              </a:rPr>
              <a:t> jak trzeba je traktować i wychowywać,</a:t>
            </a:r>
          </a:p>
          <a:p>
            <a:pPr algn="ctr"/>
            <a:r>
              <a:rPr lang="pl-PL" sz="1200" i="1" dirty="0" smtClean="0">
                <a:ln w="50800"/>
                <a:latin typeface="Bookman Old Style" pitchFamily="18" charset="0"/>
              </a:rPr>
              <a:t> jakie prawa powinny je chronić </a:t>
            </a:r>
          </a:p>
          <a:p>
            <a:pPr algn="ctr"/>
            <a:r>
              <a:rPr lang="pl-PL" sz="1200" i="1" dirty="0" smtClean="0">
                <a:ln w="50800"/>
                <a:latin typeface="Bookman Old Style" pitchFamily="18" charset="0"/>
              </a:rPr>
              <a:t>oraz zapewniać mu prawidłowy rozwój  </a:t>
            </a:r>
          </a:p>
          <a:p>
            <a:pPr algn="ctr"/>
            <a:r>
              <a:rPr lang="pl-PL" sz="1200" i="1" dirty="0" smtClean="0">
                <a:ln w="50800"/>
                <a:latin typeface="Bookman Old Style" pitchFamily="18" charset="0"/>
              </a:rPr>
              <a:t>w poszanowaniu jego godności.</a:t>
            </a:r>
            <a:endParaRPr lang="pl-PL" sz="1200" i="1" dirty="0">
              <a:ln w="50800"/>
              <a:latin typeface="Bookman Old Style" pitchFamily="18" charset="0"/>
            </a:endParaRPr>
          </a:p>
        </p:txBody>
      </p:sp>
      <p:sp>
        <p:nvSpPr>
          <p:cNvPr id="15" name="pole tekstowe 14"/>
          <p:cNvSpPr txBox="1"/>
          <p:nvPr/>
        </p:nvSpPr>
        <p:spPr>
          <a:xfrm>
            <a:off x="2267744" y="188640"/>
            <a:ext cx="64807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i="1" dirty="0" smtClean="0">
                <a:latin typeface="Calibri" pitchFamily="34" charset="0"/>
                <a:cs typeface="Arial" pitchFamily="34" charset="0"/>
              </a:rPr>
              <a:t>„W tym, co pisał, nie ma śladu pedagogicznej sacharyny.</a:t>
            </a:r>
          </a:p>
          <a:p>
            <a:pPr algn="r"/>
            <a:r>
              <a:rPr lang="pl-PL" sz="1100" i="1" dirty="0" smtClean="0">
                <a:latin typeface="Calibri" pitchFamily="34" charset="0"/>
                <a:cs typeface="Arial" pitchFamily="34" charset="0"/>
              </a:rPr>
              <a:t> Jest znajomość psychiki dziecięcej, cierpkie poczucie humoru i brak złudzeń. </a:t>
            </a:r>
          </a:p>
          <a:p>
            <a:pPr algn="r"/>
            <a:r>
              <a:rPr lang="pl-PL" sz="1100" i="1" dirty="0" smtClean="0">
                <a:latin typeface="Calibri" pitchFamily="34" charset="0"/>
                <a:cs typeface="Arial" pitchFamily="34" charset="0"/>
              </a:rPr>
              <a:t>Chętnie zabrałby głos w niejednej wychowawczej dyskusji, </a:t>
            </a:r>
          </a:p>
          <a:p>
            <a:pPr algn="r"/>
            <a:r>
              <a:rPr lang="pl-PL" sz="1100" i="1" dirty="0" smtClean="0">
                <a:latin typeface="Calibri" pitchFamily="34" charset="0"/>
                <a:cs typeface="Arial" pitchFamily="34" charset="0"/>
              </a:rPr>
              <a:t>podpowiedział nam to i owo, ale nikt go nie prosi o zdanie”.</a:t>
            </a:r>
            <a:endParaRPr lang="pl-PL" sz="1100" dirty="0" smtClean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1475656" y="1268760"/>
            <a:ext cx="3672408" cy="36933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latin typeface="GeoSlab703 Md BT" pitchFamily="18" charset="0"/>
              </a:rPr>
              <a:t>JANUSZ KORCZAK   1878 - 1942 </a:t>
            </a:r>
          </a:p>
        </p:txBody>
      </p:sp>
      <p:sp>
        <p:nvSpPr>
          <p:cNvPr id="25" name="Schemat blokowy: proces alternatywny 24"/>
          <p:cNvSpPr/>
          <p:nvPr/>
        </p:nvSpPr>
        <p:spPr>
          <a:xfrm>
            <a:off x="1763688" y="3501008"/>
            <a:ext cx="4896544" cy="2232248"/>
          </a:xfrm>
          <a:prstGeom prst="flowChartAlternateProcess">
            <a:avLst/>
          </a:prstGeom>
          <a:noFill/>
          <a:ln w="28575">
            <a:solidFill>
              <a:schemeClr val="accent2">
                <a:lumMod val="40000"/>
                <a:lumOff val="60000"/>
              </a:schemeClr>
            </a:solidFill>
          </a:ln>
          <a:effectLst>
            <a:glow rad="76200">
              <a:schemeClr val="accent2">
                <a:tint val="30000"/>
                <a:shade val="95000"/>
                <a:satMod val="300000"/>
                <a:alpha val="5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softEdge rad="635000"/>
          </a:effectLst>
          <a:scene3d>
            <a:camera prst="orthographicFront">
              <a:rot lat="0" lon="0" rev="0"/>
            </a:camera>
            <a:lightRig rig="balanced" dir="t">
              <a:rot lat="6000000" lon="600000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83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xmlns="" val="1268763194"/>
              </p:ext>
            </p:extLst>
          </p:nvPr>
        </p:nvGraphicFramePr>
        <p:xfrm>
          <a:off x="323528" y="1700808"/>
          <a:ext cx="84582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 useBgFill="1">
        <p:nvSpPr>
          <p:cNvPr id="3" name="Prostokąt zaokrąglony 2"/>
          <p:cNvSpPr/>
          <p:nvPr/>
        </p:nvSpPr>
        <p:spPr>
          <a:xfrm>
            <a:off x="179512" y="116632"/>
            <a:ext cx="8712968" cy="79208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6350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l-PL" sz="1100" dirty="0" smtClean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2411760" y="188640"/>
            <a:ext cx="648072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100" dirty="0" smtClean="0">
                <a:solidFill>
                  <a:schemeClr val="bg1"/>
                </a:solidFill>
                <a:latin typeface="Bookman Old Style" pitchFamily="18" charset="0"/>
                <a:ea typeface="Times New Roman" pitchFamily="18" charset="0"/>
                <a:cs typeface="Tahoma" pitchFamily="34" charset="0"/>
              </a:rPr>
              <a:t>„</a:t>
            </a:r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Nie takie ważne,  żeby człowiek dużo wiedział, ale żeby dobrze wiedział, </a:t>
            </a:r>
          </a:p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nie żeby umiał na pamięć, a żeby rozumiał, </a:t>
            </a:r>
          </a:p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nie żeby go wszystko troszkę obchodziło, a żeby go coś naprawdę zajmowało”.</a:t>
            </a:r>
          </a:p>
        </p:txBody>
      </p:sp>
      <p:pic>
        <p:nvPicPr>
          <p:cNvPr id="6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rgbClr val="CCAF0A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323528" y="116632"/>
            <a:ext cx="1113160" cy="785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pole tekstowe 7"/>
          <p:cNvSpPr txBox="1"/>
          <p:nvPr/>
        </p:nvSpPr>
        <p:spPr>
          <a:xfrm>
            <a:off x="2555776" y="1124744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 ZNAJDZIESZ W PREZENTACJI?</a:t>
            </a:r>
            <a:endParaRPr lang="pl-PL" sz="2000" b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99130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CBF4AF3-FAB8-444C-81AB-52C89640E2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>
                                            <p:graphicEl>
                                              <a:dgm id="{ACBF4AF3-FAB8-444C-81AB-52C89640E2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graphicEl>
                                              <a:dgm id="{ACBF4AF3-FAB8-444C-81AB-52C89640E2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>
                                            <p:graphicEl>
                                              <a:dgm id="{ACBF4AF3-FAB8-444C-81AB-52C89640E2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43EB61A-2E04-409F-8F87-79F190ED3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>
                                            <p:graphicEl>
                                              <a:dgm id="{C43EB61A-2E04-409F-8F87-79F190ED3C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graphicEl>
                                              <a:dgm id="{C43EB61A-2E04-409F-8F87-79F190ED3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graphicEl>
                                              <a:dgm id="{C43EB61A-2E04-409F-8F87-79F190ED3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2572025E-E8B8-4F94-94D0-DC22D7F762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1000"/>
                                        <p:tgtEl>
                                          <p:spTgt spid="11">
                                            <p:graphicEl>
                                              <a:dgm id="{2572025E-E8B8-4F94-94D0-DC22D7F762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F646D7A-C7D0-4489-A68F-61F32B7DB0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>
                                            <p:graphicEl>
                                              <a:dgm id="{BF646D7A-C7D0-4489-A68F-61F32B7DB0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graphicEl>
                                              <a:dgm id="{BF646D7A-C7D0-4489-A68F-61F32B7DB0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>
                                            <p:graphicEl>
                                              <a:dgm id="{BF646D7A-C7D0-4489-A68F-61F32B7DB0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4B0666F-2CF1-4C21-A251-46E6EBFF7C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1000"/>
                                        <p:tgtEl>
                                          <p:spTgt spid="11">
                                            <p:graphicEl>
                                              <a:dgm id="{E4B0666F-2CF1-4C21-A251-46E6EBFF7C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41BC1ABA-1F87-4B1E-94EC-41724CD126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>
                                            <p:graphicEl>
                                              <a:dgm id="{41BC1ABA-1F87-4B1E-94EC-41724CD126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>
                                            <p:graphicEl>
                                              <a:dgm id="{41BC1ABA-1F87-4B1E-94EC-41724CD126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>
                                            <p:graphicEl>
                                              <a:dgm id="{41BC1ABA-1F87-4B1E-94EC-41724CD126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5284ED54-4761-44DA-8086-D5FD397A1C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6" dur="1000"/>
                                        <p:tgtEl>
                                          <p:spTgt spid="11">
                                            <p:graphicEl>
                                              <a:dgm id="{5284ED54-4761-44DA-8086-D5FD397A1C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88C7409-AB93-4FE3-A61D-F51EE8A4B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>
                                            <p:graphicEl>
                                              <a:dgm id="{D88C7409-AB93-4FE3-A61D-F51EE8A4B0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>
                                            <p:graphicEl>
                                              <a:dgm id="{D88C7409-AB93-4FE3-A61D-F51EE8A4B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>
                                            <p:graphicEl>
                                              <a:dgm id="{D88C7409-AB93-4FE3-A61D-F51EE8A4B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7B5BDBA-3C7A-41F1-8C33-F13937A84B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5" dur="1000"/>
                                        <p:tgtEl>
                                          <p:spTgt spid="11">
                                            <p:graphicEl>
                                              <a:dgm id="{87B5BDBA-3C7A-41F1-8C33-F13937A84B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68F94D2-D73D-420A-802B-DFDC9BE4ED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>
                                            <p:graphicEl>
                                              <a:dgm id="{B68F94D2-D73D-420A-802B-DFDC9BE4ED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>
                                            <p:graphicEl>
                                              <a:dgm id="{B68F94D2-D73D-420A-802B-DFDC9BE4ED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graphicEl>
                                              <a:dgm id="{B68F94D2-D73D-420A-802B-DFDC9BE4ED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B706799-997B-4F74-B652-58B58A51EA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4" dur="1000"/>
                                        <p:tgtEl>
                                          <p:spTgt spid="11">
                                            <p:graphicEl>
                                              <a:dgm id="{9B706799-997B-4F74-B652-58B58A51EA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62590" y="1075722"/>
            <a:ext cx="7315200" cy="4160520"/>
          </a:xfrm>
          <a:prstGeom prst="rect">
            <a:avLst/>
          </a:prstGeom>
          <a:solidFill>
            <a:schemeClr val="tx1"/>
          </a:solidFill>
          <a:ln w="254000">
            <a:solidFill>
              <a:schemeClr val="tx1">
                <a:lumMod val="65000"/>
                <a:lumOff val="35000"/>
              </a:schemeClr>
            </a:solidFill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ContrastingLeftFacing">
              <a:rot lat="559368" lon="1200000" rev="21480000"/>
            </a:camera>
            <a:lightRig rig="threePt" dir="t"/>
          </a:scene3d>
          <a:sp3d extrusionH="508000">
            <a:bevelT w="342900" h="69850" prst="hardEdge"/>
            <a:extrusionClr>
              <a:schemeClr val="tx1">
                <a:lumMod val="65000"/>
                <a:lumOff val="3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5" name="Picture 4" descr="2691998552_97f9ff17ee_b.jpg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257300"/>
            <a:ext cx="6552728" cy="3758184"/>
          </a:xfrm>
          <a:prstGeom prst="rect">
            <a:avLst/>
          </a:prstGeom>
          <a:ln w="38100">
            <a:solidFill>
              <a:schemeClr val="tx1"/>
            </a:solidFill>
            <a:miter lim="800000"/>
          </a:ln>
          <a:effectLst/>
          <a:scene3d>
            <a:camera prst="perspectiveContrastingLeftFacing">
              <a:rot lat="559368" lon="1200000" rev="21480000"/>
            </a:camera>
            <a:lightRig rig="threePt" dir="t"/>
          </a:scene3d>
          <a:sp3d>
            <a:extrusionClr>
              <a:schemeClr val="tx1">
                <a:lumMod val="65000"/>
                <a:lumOff val="35000"/>
              </a:schemeClr>
            </a:extrusionClr>
          </a:sp3d>
        </p:spPr>
      </p:pic>
      <p:pic>
        <p:nvPicPr>
          <p:cNvPr id="12" name="Picture 11" descr="2691977152_9dd873af3d_b.jpg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1268760"/>
            <a:ext cx="6555446" cy="3758184"/>
          </a:xfrm>
          <a:prstGeom prst="rect">
            <a:avLst/>
          </a:prstGeom>
          <a:ln w="38100">
            <a:solidFill>
              <a:schemeClr val="tx1"/>
            </a:solidFill>
            <a:miter lim="800000"/>
          </a:ln>
          <a:effectLst/>
          <a:scene3d>
            <a:camera prst="perspectiveContrastingLeftFacing">
              <a:rot lat="559368" lon="1200000" rev="21480000"/>
            </a:camera>
            <a:lightRig rig="threePt" dir="t"/>
          </a:scene3d>
          <a:sp3d>
            <a:extrusionClr>
              <a:schemeClr val="tx1">
                <a:lumMod val="65000"/>
                <a:lumOff val="35000"/>
              </a:schemeClr>
            </a:extrusionClr>
          </a:sp3d>
        </p:spPr>
      </p:pic>
      <p:pic>
        <p:nvPicPr>
          <p:cNvPr id="10" name="Picture 9" descr="2691836528_d706611763_b.jpg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560" y="1196752"/>
            <a:ext cx="6840760" cy="3758184"/>
          </a:xfrm>
          <a:prstGeom prst="rect">
            <a:avLst/>
          </a:prstGeom>
          <a:ln w="38100">
            <a:solidFill>
              <a:schemeClr val="tx1"/>
            </a:solidFill>
            <a:miter lim="800000"/>
          </a:ln>
          <a:effectLst/>
          <a:scene3d>
            <a:camera prst="perspectiveContrastingLeftFacing">
              <a:rot lat="559368" lon="1200000" rev="21480000"/>
            </a:camera>
            <a:lightRig rig="threePt" dir="t"/>
          </a:scene3d>
          <a:sp3d>
            <a:extrusionClr>
              <a:schemeClr val="tx1">
                <a:lumMod val="65000"/>
                <a:lumOff val="35000"/>
              </a:schemeClr>
            </a:extrusionClr>
          </a:sp3d>
        </p:spPr>
      </p:pic>
      <p:sp>
        <p:nvSpPr>
          <p:cNvPr id="8" name="pole tekstowe 7"/>
          <p:cNvSpPr txBox="1"/>
          <p:nvPr/>
        </p:nvSpPr>
        <p:spPr>
          <a:xfrm>
            <a:off x="683568" y="5661248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 TO JEST WSZAWICA?</a:t>
            </a:r>
            <a:endParaRPr lang="pl-PL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19220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Prostokąt zaokrąglony 8"/>
          <p:cNvSpPr/>
          <p:nvPr/>
        </p:nvSpPr>
        <p:spPr>
          <a:xfrm>
            <a:off x="179512" y="116632"/>
            <a:ext cx="8784976" cy="79208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6</a:t>
            </a:fld>
            <a:endParaRPr lang="pl-PL" dirty="0"/>
          </a:p>
        </p:txBody>
      </p:sp>
      <p:pic>
        <p:nvPicPr>
          <p:cNvPr id="5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64814" y="116632"/>
            <a:ext cx="966826" cy="72008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026" name="Picture 2" descr="C:\Users\m.frankowska\Pictures\2175403633_1.gif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07504" y="980728"/>
            <a:ext cx="4896544" cy="5472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0"/>
          </a:effectLst>
        </p:spPr>
      </p:pic>
      <p:sp>
        <p:nvSpPr>
          <p:cNvPr id="11" name="pole tekstowe 10"/>
          <p:cNvSpPr txBox="1"/>
          <p:nvPr/>
        </p:nvSpPr>
        <p:spPr>
          <a:xfrm>
            <a:off x="3203848" y="1124744"/>
            <a:ext cx="5760640" cy="136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0624" lvl="0"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pl-PL" sz="1400" dirty="0" smtClean="0"/>
              <a:t>Od 1 stycznia 2009 r., z dniem wejścia w życie ustawy</a:t>
            </a:r>
          </a:p>
          <a:p>
            <a:pPr marL="420624" lvl="0"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pl-PL" sz="1400" dirty="0" smtClean="0"/>
              <a:t> z dnia  5 grudnia 2008 r. o zapobieganiu i zwalczaniu zakażeń</a:t>
            </a:r>
          </a:p>
          <a:p>
            <a:pPr marL="420624" lvl="0"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pl-PL" sz="1400" dirty="0" smtClean="0"/>
              <a:t> i chorób zakaźnych u ludzi (Dz. U. 2008 Nr 234, poz. 1570 ze zm.),  </a:t>
            </a:r>
          </a:p>
          <a:p>
            <a:pPr marL="420624" lvl="0"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pl-PL" sz="1400" b="1" dirty="0" smtClean="0"/>
              <a:t> wszawica nie jest zaliczana do chorób zakaźnych. </a:t>
            </a:r>
          </a:p>
          <a:p>
            <a:endParaRPr lang="pl-PL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4499992" y="3212976"/>
            <a:ext cx="4536504" cy="2566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0624" lvl="0"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pl-PL" sz="1400" b="1" dirty="0" smtClean="0"/>
              <a:t>	W razie jej rozpoznania </a:t>
            </a:r>
          </a:p>
          <a:p>
            <a:pPr marL="420624" lvl="0"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pl-PL" sz="1400" b="1" dirty="0" smtClean="0"/>
              <a:t>	nie istnieje  obowiązek zgłoszenia  tego faktu  właściwemu  ze względu </a:t>
            </a:r>
          </a:p>
          <a:p>
            <a:pPr marL="420624" lvl="0"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pl-PL" sz="1400" b="1" dirty="0" smtClean="0"/>
              <a:t>	na miejsce  zachorowania  </a:t>
            </a:r>
          </a:p>
          <a:p>
            <a:pPr marL="420624" lvl="0"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pl-PL" sz="1400" b="1" dirty="0" smtClean="0"/>
              <a:t>	państwowemu inspektorowi  sanitarnemu, </a:t>
            </a:r>
          </a:p>
          <a:p>
            <a:pPr marL="420624" lvl="0"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pl-PL" sz="1400" b="1" dirty="0" smtClean="0"/>
              <a:t>	a w związku z tym, brak jest  możliwości wydania decyzji administracyjnej </a:t>
            </a:r>
          </a:p>
          <a:p>
            <a:pPr marL="420624" lvl="0"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pl-PL" sz="1400" b="1" dirty="0" smtClean="0"/>
              <a:t>	nakazującej podejrzanemu o wszawicę</a:t>
            </a:r>
          </a:p>
          <a:p>
            <a:pPr marL="420624" lvl="0" indent="-384048" algn="ctr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pl-PL" sz="1400" b="1" dirty="0" smtClean="0"/>
              <a:t> 	wstrzymanie się od uczęszczania do szkoły. </a:t>
            </a:r>
          </a:p>
          <a:p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2987824" y="188640"/>
            <a:ext cx="572412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100" i="1" dirty="0" smtClean="0">
                <a:latin typeface="Bookman Old Style" pitchFamily="18" charset="0"/>
              </a:rPr>
              <a:t>„Dziecko jest pergaminem szczelnie zapisanym drobnymi hieroglifami, </a:t>
            </a:r>
          </a:p>
          <a:p>
            <a:pPr lvl="0" algn="r"/>
            <a:r>
              <a:rPr lang="pl-PL" sz="1100" i="1" dirty="0" smtClean="0">
                <a:latin typeface="Bookman Old Style" pitchFamily="18" charset="0"/>
              </a:rPr>
              <a:t>których część tylko zdołasz odczytać, </a:t>
            </a:r>
          </a:p>
          <a:p>
            <a:pPr lvl="0" algn="r"/>
            <a:r>
              <a:rPr lang="pl-PL" sz="1100" i="1" dirty="0" smtClean="0">
                <a:latin typeface="Bookman Old Style" pitchFamily="18" charset="0"/>
              </a:rPr>
              <a:t>a niektóre potrafisz wytrzeć lub tylko zakreślić i własną wypełnić treścią”.</a:t>
            </a:r>
            <a:endParaRPr lang="pl-PL" sz="1100" i="1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Prostokąt zaokrąglony 8"/>
          <p:cNvSpPr/>
          <p:nvPr/>
        </p:nvSpPr>
        <p:spPr>
          <a:xfrm>
            <a:off x="179512" y="116632"/>
            <a:ext cx="8784976" cy="79208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7</a:t>
            </a:fld>
            <a:endParaRPr lang="pl-PL" dirty="0"/>
          </a:p>
        </p:txBody>
      </p:sp>
      <p:pic>
        <p:nvPicPr>
          <p:cNvPr id="5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64814" y="116632"/>
            <a:ext cx="966826" cy="72008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026" name="Picture 2" descr="C:\Users\m.frankowska\Pictures\2175403633_1.gif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2">
                <a:lumMod val="60000"/>
                <a:lumOff val="40000"/>
                <a:tint val="45000"/>
                <a:satMod val="400000"/>
              </a:schemeClr>
            </a:duotone>
          </a:blip>
          <a:stretch>
            <a:fillRect/>
          </a:stretch>
        </p:blipFill>
        <p:spPr bwMode="auto">
          <a:xfrm>
            <a:off x="107504" y="1484784"/>
            <a:ext cx="4320480" cy="4968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0"/>
          </a:effectLst>
        </p:spPr>
      </p:pic>
      <p:sp>
        <p:nvSpPr>
          <p:cNvPr id="11" name="pole tekstowe 10"/>
          <p:cNvSpPr txBox="1"/>
          <p:nvPr/>
        </p:nvSpPr>
        <p:spPr>
          <a:xfrm>
            <a:off x="2267744" y="1268760"/>
            <a:ext cx="67687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5"/>
              </a:buBlip>
            </a:pPr>
            <a:r>
              <a:rPr lang="pl-PL" sz="1600" b="1" dirty="0" smtClean="0">
                <a:solidFill>
                  <a:srgbClr val="002060"/>
                </a:solidFill>
              </a:rPr>
              <a:t> </a:t>
            </a:r>
            <a:r>
              <a:rPr lang="pl-PL" sz="1600" b="1" dirty="0" smtClean="0"/>
              <a:t>Wszawica spowodowana jest przez obecność na ciele człowieka  </a:t>
            </a:r>
          </a:p>
          <a:p>
            <a:r>
              <a:rPr lang="pl-PL" sz="1600" b="1" dirty="0" smtClean="0"/>
              <a:t>    pasożyta, wszy głowowej (łac. </a:t>
            </a:r>
            <a:r>
              <a:rPr lang="pl-PL" sz="1600" b="1" i="1" dirty="0" err="1" smtClean="0"/>
              <a:t>Pediculus</a:t>
            </a:r>
            <a:r>
              <a:rPr lang="pl-PL" sz="1600" b="1" i="1" dirty="0" smtClean="0"/>
              <a:t> </a:t>
            </a:r>
            <a:r>
              <a:rPr lang="pl-PL" sz="1600" b="1" i="1" dirty="0" err="1" smtClean="0"/>
              <a:t>capitis</a:t>
            </a:r>
            <a:r>
              <a:rPr lang="pl-PL" sz="1600" b="1" dirty="0" smtClean="0"/>
              <a:t>).</a:t>
            </a:r>
          </a:p>
          <a:p>
            <a:endParaRPr lang="pl-PL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2555776" y="2132856"/>
            <a:ext cx="60486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831B2A"/>
              </a:buClr>
              <a:buSzPct val="120000"/>
              <a:buBlip>
                <a:blip r:embed="rId5"/>
              </a:buBlip>
            </a:pPr>
            <a:r>
              <a:rPr lang="pl-PL" sz="1400" b="1" dirty="0" smtClean="0"/>
              <a:t> </a:t>
            </a:r>
            <a:r>
              <a:rPr lang="pl-PL" sz="1600" b="1" dirty="0" smtClean="0"/>
              <a:t>Człowieka mogą zaatakować trzy gatunki wszy:  </a:t>
            </a:r>
          </a:p>
          <a:p>
            <a:pPr>
              <a:buClr>
                <a:srgbClr val="831B2A"/>
              </a:buClr>
              <a:buSzPct val="120000"/>
            </a:pPr>
            <a:r>
              <a:rPr lang="pl-PL" sz="1600" b="1" dirty="0" smtClean="0"/>
              <a:t>    wesz odzieżowa, wesz  łonowa  i wesz głowowa.</a:t>
            </a:r>
          </a:p>
          <a:p>
            <a:endParaRPr lang="pl-PL" dirty="0"/>
          </a:p>
        </p:txBody>
      </p:sp>
      <p:sp>
        <p:nvSpPr>
          <p:cNvPr id="10" name="pole tekstowe 9"/>
          <p:cNvSpPr txBox="1"/>
          <p:nvPr/>
        </p:nvSpPr>
        <p:spPr>
          <a:xfrm>
            <a:off x="4499992" y="3212976"/>
            <a:ext cx="432048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5"/>
              </a:buBlip>
            </a:pPr>
            <a:r>
              <a:rPr lang="pl-PL" b="1" dirty="0" smtClean="0">
                <a:solidFill>
                  <a:srgbClr val="002060"/>
                </a:solidFill>
              </a:rPr>
              <a:t> </a:t>
            </a:r>
            <a:r>
              <a:rPr lang="pl-PL" sz="1600" b="1" dirty="0" smtClean="0"/>
              <a:t>Największy problem sprawiają wszy    </a:t>
            </a:r>
          </a:p>
          <a:p>
            <a:r>
              <a:rPr lang="pl-PL" sz="1600" b="1" dirty="0" smtClean="0"/>
              <a:t>    bytujące na owłosionej skórze głowy,    </a:t>
            </a:r>
          </a:p>
          <a:p>
            <a:r>
              <a:rPr lang="pl-PL" sz="1600" b="1" dirty="0" smtClean="0"/>
              <a:t>    czyli wszy głowowe.</a:t>
            </a:r>
          </a:p>
          <a:p>
            <a:endParaRPr lang="pl-PL" dirty="0"/>
          </a:p>
        </p:txBody>
      </p:sp>
      <p:sp>
        <p:nvSpPr>
          <p:cNvPr id="13" name="pole tekstowe 12"/>
          <p:cNvSpPr txBox="1"/>
          <p:nvPr/>
        </p:nvSpPr>
        <p:spPr>
          <a:xfrm>
            <a:off x="4427984" y="4509120"/>
            <a:ext cx="41764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5"/>
              </a:buBlip>
            </a:pPr>
            <a:r>
              <a:rPr lang="pl-PL" b="1" dirty="0" smtClean="0"/>
              <a:t> </a:t>
            </a:r>
            <a:r>
              <a:rPr lang="pl-PL" sz="1600" b="1" dirty="0" smtClean="0"/>
              <a:t>Problem wszawicy dotyczy   </a:t>
            </a:r>
          </a:p>
          <a:p>
            <a:r>
              <a:rPr lang="pl-PL" sz="1600" b="1" dirty="0" smtClean="0"/>
              <a:t>    wszystkich stref klimatycznych               </a:t>
            </a:r>
          </a:p>
          <a:p>
            <a:r>
              <a:rPr lang="pl-PL" sz="1600" b="1" dirty="0" smtClean="0"/>
              <a:t>    i populacji ludzkich, bez względu   </a:t>
            </a:r>
          </a:p>
          <a:p>
            <a:r>
              <a:rPr lang="pl-PL" sz="1600" b="1" dirty="0" smtClean="0"/>
              <a:t>    na ich status społeczny.</a:t>
            </a:r>
          </a:p>
          <a:p>
            <a:endParaRPr lang="pl-PL" dirty="0"/>
          </a:p>
        </p:txBody>
      </p:sp>
      <p:pic>
        <p:nvPicPr>
          <p:cNvPr id="15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64814" y="116632"/>
            <a:ext cx="966826" cy="72008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3203848" y="276037"/>
            <a:ext cx="558011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pl-PL" sz="1100" i="1" dirty="0" smtClean="0">
                <a:latin typeface="Bookman Old Style" pitchFamily="18" charset="0"/>
              </a:rPr>
              <a:t>„Nie sprawdzaj z uporem maniaka mojej uczciwości. 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pl-PL" sz="1100" i="1" dirty="0" smtClean="0">
                <a:latin typeface="Bookman Old Style" pitchFamily="18" charset="0"/>
              </a:rPr>
              <a:t>Zbyt łatwo strach zmusza mnie do kłamstwa”. </a:t>
            </a:r>
            <a:endParaRPr kumimoji="0" lang="pl-PL" sz="1100" i="1" u="none" strike="noStrike" cap="none" normalizeH="0" baseline="0" dirty="0" smtClean="0">
              <a:ln>
                <a:noFill/>
              </a:ln>
              <a:effectLst/>
              <a:latin typeface="Bookman Old Style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Prostokąt zaokrąglony 8"/>
          <p:cNvSpPr/>
          <p:nvPr/>
        </p:nvSpPr>
        <p:spPr>
          <a:xfrm>
            <a:off x="179512" y="116632"/>
            <a:ext cx="8784976" cy="79208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2060848"/>
            <a:ext cx="5976664" cy="4248472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38100">
            <a:solidFill>
              <a:srgbClr val="831B2A"/>
            </a:solidFill>
          </a:ln>
          <a:effectLst>
            <a:glow rad="76200">
              <a:schemeClr val="accent2">
                <a:tint val="30000"/>
                <a:shade val="95000"/>
                <a:satMod val="300000"/>
                <a:alpha val="5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  <a:softEdge rad="317500"/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coolSlant"/>
            <a:contourClr>
              <a:schemeClr val="accent2">
                <a:shade val="30000"/>
                <a:satMod val="200000"/>
              </a:schemeClr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Clr>
                <a:srgbClr val="831B2A"/>
              </a:buClr>
              <a:buSzPct val="100000"/>
              <a:buBlip>
                <a:blip r:embed="rId2"/>
              </a:buBlip>
            </a:pPr>
            <a:r>
              <a:rPr lang="pl-PL" sz="1400" b="1" dirty="0" smtClean="0">
                <a:solidFill>
                  <a:srgbClr val="002060"/>
                </a:solidFill>
              </a:rPr>
              <a:t>Wszy żyją wyłącznie na owłosionej </a:t>
            </a:r>
          </a:p>
          <a:p>
            <a:pPr>
              <a:buClr>
                <a:srgbClr val="831B2A"/>
              </a:buClr>
              <a:buSzPct val="100000"/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	części skóry głowy. </a:t>
            </a:r>
          </a:p>
          <a:p>
            <a:pPr>
              <a:buClr>
                <a:srgbClr val="831B2A"/>
              </a:buClr>
              <a:buSzPct val="100000"/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	</a:t>
            </a:r>
          </a:p>
          <a:p>
            <a:pPr>
              <a:buBlip>
                <a:blip r:embed="rId2"/>
              </a:buBlip>
            </a:pPr>
            <a:r>
              <a:rPr lang="pl-PL" sz="1400" b="1" dirty="0" smtClean="0">
                <a:solidFill>
                  <a:srgbClr val="002060"/>
                </a:solidFill>
              </a:rPr>
              <a:t>Żywią się krwią człowieka „wgryzając się” </a:t>
            </a:r>
          </a:p>
          <a:p>
            <a:pPr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	jak komary w skórę głowy, </a:t>
            </a:r>
          </a:p>
          <a:p>
            <a:pPr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	co może powodować swędzenie, </a:t>
            </a:r>
          </a:p>
          <a:p>
            <a:pPr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	które przy ciągłym drapaniu </a:t>
            </a:r>
          </a:p>
          <a:p>
            <a:pPr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	może przerodzić się w zapalenie.</a:t>
            </a:r>
          </a:p>
          <a:p>
            <a:pPr>
              <a:buClr>
                <a:srgbClr val="831B2A"/>
              </a:buClr>
              <a:buSzPct val="100000"/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pPr>
              <a:buClr>
                <a:srgbClr val="831B2A"/>
              </a:buClr>
              <a:buSzPct val="100000"/>
              <a:buBlip>
                <a:blip r:embed="rId2"/>
              </a:buBlip>
            </a:pPr>
            <a:r>
              <a:rPr lang="pl-PL" sz="1400" b="1" dirty="0" smtClean="0">
                <a:solidFill>
                  <a:srgbClr val="002060"/>
                </a:solidFill>
              </a:rPr>
              <a:t>Pasożyty lubią ciepło, dlatego bytują </a:t>
            </a:r>
          </a:p>
          <a:p>
            <a:pPr>
              <a:buClr>
                <a:srgbClr val="831B2A"/>
              </a:buClr>
              <a:buSzPct val="100000"/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	przy korzeniu włosa, ich ulubionym miejscem</a:t>
            </a:r>
          </a:p>
          <a:p>
            <a:pPr>
              <a:buClr>
                <a:srgbClr val="831B2A"/>
              </a:buClr>
              <a:buSzPct val="100000"/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	 jest skóra za uszami i potylicą.</a:t>
            </a:r>
          </a:p>
          <a:p>
            <a:pPr>
              <a:buClr>
                <a:srgbClr val="831B2A"/>
              </a:buClr>
              <a:buSzPct val="100000"/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pPr>
              <a:buClr>
                <a:srgbClr val="831B2A"/>
              </a:buClr>
              <a:buSzPct val="100000"/>
              <a:buBlip>
                <a:blip r:embed="rId2"/>
              </a:buBlip>
            </a:pPr>
            <a:r>
              <a:rPr lang="pl-PL" sz="1400" b="1" dirty="0" smtClean="0">
                <a:solidFill>
                  <a:srgbClr val="002060"/>
                </a:solidFill>
              </a:rPr>
              <a:t>Do włosów mogą być  przyczepione </a:t>
            </a:r>
          </a:p>
          <a:p>
            <a:pPr>
              <a:buClr>
                <a:srgbClr val="831B2A"/>
              </a:buClr>
              <a:buSzPct val="100000"/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	zarówno wszy, jak i ich jaja czyli gnidy.</a:t>
            </a:r>
            <a:endParaRPr lang="pl-PL" sz="1400" b="1" dirty="0">
              <a:latin typeface="Bookman Old Style" pitchFamily="18" charset="0"/>
            </a:endParaRPr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8</a:t>
            </a:fld>
            <a:endParaRPr lang="pl-PL" dirty="0"/>
          </a:p>
        </p:txBody>
      </p:sp>
      <p:pic>
        <p:nvPicPr>
          <p:cNvPr id="5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64814" y="116632"/>
            <a:ext cx="966826" cy="72008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203848" y="191399"/>
            <a:ext cx="5580112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l-PL" sz="1100" i="1" dirty="0" smtClean="0">
                <a:latin typeface="Bookman Old Style" pitchFamily="18" charset="0"/>
              </a:rPr>
              <a:t>„Wychowywać to znaczy: </a:t>
            </a:r>
          </a:p>
          <a:p>
            <a:pPr algn="r"/>
            <a:r>
              <a:rPr lang="pl-PL" sz="1100" i="1" dirty="0" smtClean="0">
                <a:latin typeface="Bookman Old Style" pitchFamily="18" charset="0"/>
              </a:rPr>
              <a:t>nie deptać, nie poniewierać, nie gasić, spieszyć, </a:t>
            </a:r>
          </a:p>
          <a:p>
            <a:pPr algn="r"/>
            <a:r>
              <a:rPr lang="pl-PL" sz="1100" i="1" dirty="0" smtClean="0">
                <a:latin typeface="Bookman Old Style" pitchFamily="18" charset="0"/>
              </a:rPr>
              <a:t>dziecko ma prawo by było tym czym jest”.</a:t>
            </a:r>
          </a:p>
        </p:txBody>
      </p:sp>
      <p:sp>
        <p:nvSpPr>
          <p:cNvPr id="7" name="Prostokąt 6"/>
          <p:cNvSpPr/>
          <p:nvPr/>
        </p:nvSpPr>
        <p:spPr>
          <a:xfrm>
            <a:off x="323528" y="1124744"/>
            <a:ext cx="4320480" cy="40011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</a:t>
            </a:r>
            <a:r>
              <a:rPr lang="pl-PL" sz="1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 TO JEST WSZAWICA?</a:t>
            </a:r>
            <a:endParaRPr lang="pl-PL" sz="1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3074" name="Picture 2" descr="C:\Users\m.frankowska\Pictures\jajaw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220073" y="1844824"/>
            <a:ext cx="3240360" cy="46085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831B2A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Prostokąt zaokrąglony 8"/>
          <p:cNvSpPr/>
          <p:nvPr/>
        </p:nvSpPr>
        <p:spPr>
          <a:xfrm>
            <a:off x="179512" y="116632"/>
            <a:ext cx="8784976" cy="79208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07704" y="1844824"/>
            <a:ext cx="6984776" cy="4248472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endParaRPr lang="pl-PL" sz="1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r">
              <a:buNone/>
            </a:pPr>
            <a:r>
              <a:rPr lang="pl-PL" sz="2300" b="1" dirty="0" smtClean="0">
                <a:solidFill>
                  <a:srgbClr val="002060"/>
                </a:solidFill>
              </a:rPr>
              <a:t>Samica w ciągu miesiąca </a:t>
            </a:r>
          </a:p>
          <a:p>
            <a:pPr algn="r">
              <a:buNone/>
            </a:pPr>
            <a:r>
              <a:rPr lang="pl-PL" sz="2300" b="1" dirty="0" smtClean="0">
                <a:solidFill>
                  <a:srgbClr val="002060"/>
                </a:solidFill>
              </a:rPr>
              <a:t>składa od 100 do 300 jaj, w rytmie od 8 do 10 dziennie </a:t>
            </a:r>
          </a:p>
          <a:p>
            <a:pPr algn="r">
              <a:buNone/>
            </a:pPr>
            <a:r>
              <a:rPr lang="pl-PL" sz="2300" b="1" dirty="0" smtClean="0">
                <a:solidFill>
                  <a:srgbClr val="002060"/>
                </a:solidFill>
              </a:rPr>
              <a:t>(tzw. gnidy, widoczne przy nasadzie włosów). </a:t>
            </a:r>
            <a:endParaRPr lang="pl-PL" sz="23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pl-PL" sz="2300" dirty="0" smtClean="0"/>
          </a:p>
          <a:p>
            <a:pPr algn="r">
              <a:buNone/>
            </a:pPr>
            <a:r>
              <a:rPr lang="pl-PL" sz="2300" b="1" dirty="0" smtClean="0">
                <a:solidFill>
                  <a:schemeClr val="accent3">
                    <a:lumMod val="50000"/>
                  </a:schemeClr>
                </a:solidFill>
              </a:rPr>
              <a:t>	</a:t>
            </a:r>
            <a:r>
              <a:rPr lang="pl-PL" sz="2300" b="1" dirty="0" smtClean="0">
                <a:solidFill>
                  <a:srgbClr val="002060"/>
                </a:solidFill>
              </a:rPr>
              <a:t> Młode osobniki </a:t>
            </a:r>
          </a:p>
          <a:p>
            <a:pPr algn="r">
              <a:buNone/>
            </a:pPr>
            <a:r>
              <a:rPr lang="pl-PL" sz="2300" b="1" dirty="0" smtClean="0">
                <a:solidFill>
                  <a:srgbClr val="002060"/>
                </a:solidFill>
              </a:rPr>
              <a:t>wykluwają się z jaj po ok. 3 tygodniach. </a:t>
            </a:r>
          </a:p>
          <a:p>
            <a:pPr algn="r">
              <a:buNone/>
            </a:pPr>
            <a:r>
              <a:rPr lang="pl-PL" sz="2300" b="1" dirty="0" smtClean="0">
                <a:solidFill>
                  <a:srgbClr val="002060"/>
                </a:solidFill>
              </a:rPr>
              <a:t>Wesz przybiera kolor szary lub brązowy w zależności </a:t>
            </a:r>
          </a:p>
          <a:p>
            <a:pPr algn="r">
              <a:buNone/>
            </a:pPr>
            <a:r>
              <a:rPr lang="pl-PL" sz="2300" b="1" dirty="0" smtClean="0">
                <a:solidFill>
                  <a:srgbClr val="002060"/>
                </a:solidFill>
              </a:rPr>
              <a:t>od koloru włosów „gospodarza” (tzw. mimetyzacja),</a:t>
            </a:r>
          </a:p>
          <a:p>
            <a:pPr algn="r">
              <a:buNone/>
            </a:pPr>
            <a:r>
              <a:rPr lang="pl-PL" sz="2300" b="1" dirty="0" smtClean="0">
                <a:solidFill>
                  <a:srgbClr val="002060"/>
                </a:solidFill>
              </a:rPr>
              <a:t> pasożyty są jednak widoczne gołym okiem. </a:t>
            </a:r>
          </a:p>
          <a:p>
            <a:pPr>
              <a:buNone/>
            </a:pPr>
            <a:endParaRPr lang="pl-PL" sz="19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lvl="1">
              <a:buClr>
                <a:srgbClr val="831B2A"/>
              </a:buClr>
              <a:buSzPct val="100000"/>
              <a:buNone/>
            </a:pPr>
            <a:r>
              <a:rPr lang="pl-PL" sz="1500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  <a:t/>
            </a:r>
            <a:br>
              <a:rPr lang="pl-PL" sz="1500" dirty="0" smtClean="0">
                <a:solidFill>
                  <a:schemeClr val="tx2">
                    <a:lumMod val="50000"/>
                  </a:schemeClr>
                </a:solidFill>
                <a:latin typeface="Bookman Old Style" pitchFamily="18" charset="0"/>
              </a:rPr>
            </a:br>
            <a:r>
              <a:rPr lang="pl-PL" sz="1500" dirty="0" smtClean="0"/>
              <a:t/>
            </a:r>
            <a:br>
              <a:rPr lang="pl-PL" sz="1500" dirty="0" smtClean="0"/>
            </a:br>
            <a:r>
              <a:rPr lang="pl-PL" sz="1000" dirty="0" smtClean="0"/>
              <a:t/>
            </a:r>
            <a:br>
              <a:rPr lang="pl-PL" sz="1000" dirty="0" smtClean="0"/>
            </a:br>
            <a:endParaRPr lang="pl-PL" sz="1000" dirty="0">
              <a:latin typeface="Bookman Old Style" pitchFamily="18" charset="0"/>
            </a:endParaRPr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9</a:t>
            </a:fld>
            <a:endParaRPr lang="pl-PL" dirty="0"/>
          </a:p>
        </p:txBody>
      </p:sp>
      <p:pic>
        <p:nvPicPr>
          <p:cNvPr id="5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68131" y="116632"/>
            <a:ext cx="1063509" cy="79208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203848" y="276037"/>
            <a:ext cx="558011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l-PL" sz="1100" i="1" dirty="0" smtClean="0">
                <a:latin typeface="Bookman Old Style" pitchFamily="18" charset="0"/>
              </a:rPr>
              <a:t>„Nie wmawiaj mi, że moje lęki są głupie. </a:t>
            </a:r>
          </a:p>
          <a:p>
            <a:pPr algn="r"/>
            <a:r>
              <a:rPr lang="pl-PL" sz="1100" i="1" dirty="0" smtClean="0">
                <a:latin typeface="Bookman Old Style" pitchFamily="18" charset="0"/>
              </a:rPr>
              <a:t>One po prostu są”. </a:t>
            </a:r>
            <a:endParaRPr lang="pl-PL" sz="1100" i="1" dirty="0">
              <a:latin typeface="Bookman Old Style" pitchFamily="18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2123728" y="1124744"/>
            <a:ext cx="4608512" cy="61555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CO TO JEST WSZAWICA?</a:t>
            </a:r>
          </a:p>
          <a:p>
            <a:pPr algn="ctr"/>
            <a:endParaRPr lang="pl-PL" sz="1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026" name="Picture 2" descr="C:\Users\m.frankowska\Pictures\2175403633_1.gif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51520" y="2132856"/>
            <a:ext cx="2448271" cy="37444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  <a:softEdge rad="12700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1" name="pole tekstowe 10"/>
          <p:cNvSpPr txBox="1"/>
          <p:nvPr/>
        </p:nvSpPr>
        <p:spPr>
          <a:xfrm>
            <a:off x="3491880" y="5301208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 smtClean="0">
                <a:solidFill>
                  <a:srgbClr val="002060"/>
                </a:solidFill>
              </a:rPr>
              <a:t>Mimetyzm, mimetyzacja</a:t>
            </a:r>
            <a:r>
              <a:rPr lang="pl-PL" sz="1200" dirty="0" smtClean="0">
                <a:solidFill>
                  <a:srgbClr val="002060"/>
                </a:solidFill>
              </a:rPr>
              <a:t> (z gr. </a:t>
            </a:r>
            <a:r>
              <a:rPr lang="pl-PL" sz="1200" i="1" dirty="0" err="1" smtClean="0">
                <a:solidFill>
                  <a:srgbClr val="002060"/>
                </a:solidFill>
              </a:rPr>
              <a:t>mimetés</a:t>
            </a:r>
            <a:r>
              <a:rPr lang="pl-PL" sz="1200" dirty="0" smtClean="0">
                <a:solidFill>
                  <a:srgbClr val="002060"/>
                </a:solidFill>
              </a:rPr>
              <a:t> – naśladowca) termin stosowany w różnych dziedzinach, oznaczający naśladowanie albo upodabnianie się</a:t>
            </a:r>
            <a:r>
              <a:rPr lang="pl-PL" sz="1200" dirty="0" smtClean="0">
                <a:solidFill>
                  <a:srgbClr val="831B2A"/>
                </a:solidFill>
              </a:rPr>
              <a:t>.</a:t>
            </a:r>
          </a:p>
          <a:p>
            <a:pPr algn="r"/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Prostokąt zaokrąglony 8"/>
          <p:cNvSpPr/>
          <p:nvPr/>
        </p:nvSpPr>
        <p:spPr>
          <a:xfrm>
            <a:off x="179512" y="116632"/>
            <a:ext cx="8784976" cy="79208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10</a:t>
            </a:fld>
            <a:endParaRPr lang="pl-PL" dirty="0"/>
          </a:p>
        </p:txBody>
      </p:sp>
      <p:pic>
        <p:nvPicPr>
          <p:cNvPr id="5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64814" y="116632"/>
            <a:ext cx="966826" cy="72008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203848" y="276037"/>
            <a:ext cx="558011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/>
            <a:r>
              <a:rPr lang="pl-PL" sz="1100" i="1" dirty="0" smtClean="0">
                <a:latin typeface="Bookman Old Style" pitchFamily="18" charset="0"/>
              </a:rPr>
              <a:t>„A może łudzimy się, sądząc, że dziecko to tylko i tyle, ile my chcemy?</a:t>
            </a:r>
          </a:p>
          <a:p>
            <a:pPr lvl="0" algn="r"/>
            <a:r>
              <a:rPr lang="pl-PL" sz="1100" i="1" dirty="0" smtClean="0">
                <a:latin typeface="Bookman Old Style" pitchFamily="18" charset="0"/>
              </a:rPr>
              <a:t> Może kryje się przed nami, może cierpi skrycie?”</a:t>
            </a:r>
            <a:endParaRPr kumimoji="0" lang="pl-PL" sz="110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2051720" y="1340769"/>
            <a:ext cx="4608512" cy="67710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</a:t>
            </a:r>
            <a:r>
              <a:rPr lang="pl-PL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JAJA WSZY - GNIDY</a:t>
            </a:r>
          </a:p>
          <a:p>
            <a:pPr algn="ctr"/>
            <a:endParaRPr lang="pl-PL" sz="1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3" name="pole tekstowe 12"/>
          <p:cNvSpPr txBox="1"/>
          <p:nvPr/>
        </p:nvSpPr>
        <p:spPr>
          <a:xfrm>
            <a:off x="4427984" y="2564904"/>
            <a:ext cx="4392488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l-PL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SCHEMAT GNIDY:</a:t>
            </a:r>
          </a:p>
          <a:p>
            <a:pPr>
              <a:buNone/>
            </a:pPr>
            <a:endParaRPr lang="pl-PL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  <a:p>
            <a:pPr>
              <a:buNone/>
            </a:pPr>
            <a:r>
              <a:rPr lang="pl-PL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A</a:t>
            </a:r>
            <a:r>
              <a:rPr lang="pl-PL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- </a:t>
            </a:r>
            <a:r>
              <a:rPr lang="pl-PL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wieczko</a:t>
            </a:r>
          </a:p>
          <a:p>
            <a:pPr>
              <a:buNone/>
            </a:pPr>
            <a:r>
              <a:rPr lang="pl-PL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B</a:t>
            </a:r>
            <a:r>
              <a:rPr lang="pl-PL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- </a:t>
            </a:r>
            <a:r>
              <a:rPr lang="pl-PL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otoczka</a:t>
            </a:r>
          </a:p>
          <a:p>
            <a:pPr>
              <a:buNone/>
            </a:pPr>
            <a:r>
              <a:rPr lang="pl-PL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C</a:t>
            </a:r>
            <a:r>
              <a:rPr lang="pl-PL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- </a:t>
            </a:r>
            <a:r>
              <a:rPr lang="pl-PL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włos żywiciela</a:t>
            </a:r>
          </a:p>
          <a:p>
            <a:pPr>
              <a:buNone/>
            </a:pPr>
            <a:r>
              <a:rPr lang="pl-PL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D</a:t>
            </a:r>
            <a:r>
              <a:rPr lang="pl-PL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- </a:t>
            </a:r>
            <a:r>
              <a:rPr lang="pl-PL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nimfa opuszczająca jajo</a:t>
            </a:r>
          </a:p>
          <a:p>
            <a:pPr lvl="1">
              <a:buClr>
                <a:srgbClr val="831B2A"/>
              </a:buClr>
              <a:buSzPct val="100000"/>
            </a:pPr>
            <a:r>
              <a:rPr lang="pl-PL" sz="15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/>
            </a:r>
            <a:br>
              <a:rPr lang="pl-PL" sz="15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</a:br>
            <a:endParaRPr lang="pl-PL" dirty="0"/>
          </a:p>
        </p:txBody>
      </p:sp>
      <p:pic>
        <p:nvPicPr>
          <p:cNvPr id="15" name="Symbol zastępczy zawartości 14" descr="nimfa.pn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39552" y="2420888"/>
            <a:ext cx="3672409" cy="3408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Prostokąt zaokrąglony 9"/>
          <p:cNvSpPr/>
          <p:nvPr/>
        </p:nvSpPr>
        <p:spPr>
          <a:xfrm>
            <a:off x="179512" y="116632"/>
            <a:ext cx="8784976" cy="86409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26" name="Picture 2" descr="C:\Users\m.frankowska\Desktop\puszka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 bwMode="auto">
          <a:xfrm>
            <a:off x="2771800" y="3068960"/>
            <a:ext cx="2592288" cy="19592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</p:nvPr>
        </p:nvGraphicFramePr>
        <p:xfrm>
          <a:off x="467544" y="1484784"/>
          <a:ext cx="8280920" cy="4968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11</a:t>
            </a:fld>
            <a:endParaRPr lang="pl-PL" dirty="0"/>
          </a:p>
        </p:txBody>
      </p:sp>
      <p:pic>
        <p:nvPicPr>
          <p:cNvPr id="7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9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67544" y="63438"/>
            <a:ext cx="1080120" cy="95157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771800" y="171073"/>
            <a:ext cx="6048672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l-PL" sz="1100" i="1" dirty="0" smtClean="0">
                <a:latin typeface="Bookman Old Style" pitchFamily="18" charset="0"/>
              </a:rPr>
              <a:t>„Wychowywać to znaczy: </a:t>
            </a:r>
          </a:p>
          <a:p>
            <a:pPr algn="r"/>
            <a:r>
              <a:rPr lang="pl-PL" sz="1100" i="1" dirty="0" smtClean="0">
                <a:latin typeface="Bookman Old Style" pitchFamily="18" charset="0"/>
              </a:rPr>
              <a:t>nie deptać, nie poniewierać, nie gasić, spieszyć, </a:t>
            </a:r>
          </a:p>
          <a:p>
            <a:pPr algn="r"/>
            <a:r>
              <a:rPr lang="pl-PL" sz="1100" i="1" dirty="0" smtClean="0">
                <a:latin typeface="Bookman Old Style" pitchFamily="18" charset="0"/>
              </a:rPr>
              <a:t>dziecko ma prawo by było tym czym jest”.</a:t>
            </a:r>
          </a:p>
          <a:p>
            <a:pPr lvl="0" algn="r"/>
            <a:endParaRPr lang="pl-PL" sz="1200" i="1" dirty="0" smtClean="0">
              <a:latin typeface="Bookman Old Style" pitchFamily="18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2666510" y="980728"/>
            <a:ext cx="3348096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JAK WYGLĄDAJĄ WSZY?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Prostokąt zaokrąglony 13"/>
          <p:cNvSpPr/>
          <p:nvPr/>
        </p:nvSpPr>
        <p:spPr>
          <a:xfrm>
            <a:off x="179512" y="116632"/>
            <a:ext cx="8784976" cy="79208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Symbol zastępczy zawartości 9" descr="wszy1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67544" y="1988840"/>
            <a:ext cx="3744416" cy="22722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2555776" y="1124744"/>
            <a:ext cx="4320480" cy="36933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JAK WYGLĄDAJĄ WSZY?</a:t>
            </a:r>
          </a:p>
        </p:txBody>
      </p:sp>
      <p:pic>
        <p:nvPicPr>
          <p:cNvPr id="7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3528" y="53632"/>
            <a:ext cx="1148096" cy="85508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3275856" y="204029"/>
            <a:ext cx="558011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/>
            <a:r>
              <a:rPr lang="pl-PL" sz="1100" i="1" dirty="0" smtClean="0">
                <a:latin typeface="Bookman Old Style" pitchFamily="18" charset="0"/>
              </a:rPr>
              <a:t>„My jesteśmy rzeczoznawcy naszego życia i naszych spraw. </a:t>
            </a:r>
          </a:p>
          <a:p>
            <a:pPr lvl="0" algn="r"/>
            <a:r>
              <a:rPr lang="pl-PL" sz="1100" i="1" dirty="0" smtClean="0">
                <a:latin typeface="Bookman Old Style" pitchFamily="18" charset="0"/>
              </a:rPr>
              <a:t>My tylko milczymy dlatego, że nie wiemy, co wolno mówić, co nie”.</a:t>
            </a:r>
            <a:endParaRPr lang="pl-PL" sz="1100" i="1" dirty="0">
              <a:latin typeface="Bookman Old Style" pitchFamily="18" charset="0"/>
            </a:endParaRPr>
          </a:p>
        </p:txBody>
      </p:sp>
      <p:pic>
        <p:nvPicPr>
          <p:cNvPr id="52225" name="Picture 1" descr="C:\Users\m.frankowska\Pictures\wszy3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932040" y="1988840"/>
            <a:ext cx="3528392" cy="22882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pole tekstowe 11"/>
          <p:cNvSpPr txBox="1"/>
          <p:nvPr/>
        </p:nvSpPr>
        <p:spPr>
          <a:xfrm>
            <a:off x="251520" y="4437112"/>
            <a:ext cx="45365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cs typeface="Arial" pitchFamily="34" charset="0"/>
              </a:rPr>
              <a:t>Dorosłe osobniki wszy głowowej mają </a:t>
            </a:r>
          </a:p>
          <a:p>
            <a:pPr algn="ctr"/>
            <a:r>
              <a:rPr lang="pl-PL" sz="1600" b="1" dirty="0" smtClean="0">
                <a:cs typeface="Arial" pitchFamily="34" charset="0"/>
              </a:rPr>
              <a:t>średnio od 2 do 3,5 mm wielkości </a:t>
            </a:r>
          </a:p>
          <a:p>
            <a:pPr algn="ctr"/>
            <a:r>
              <a:rPr lang="pl-PL" sz="1600" b="1" dirty="0" smtClean="0">
                <a:cs typeface="Arial" pitchFamily="34" charset="0"/>
              </a:rPr>
              <a:t>i mają 6 nóg.</a:t>
            </a:r>
          </a:p>
          <a:p>
            <a:pPr algn="ctr"/>
            <a:r>
              <a:rPr lang="pl-PL" sz="1600" b="1" dirty="0" smtClean="0">
                <a:cs typeface="Arial" pitchFamily="34" charset="0"/>
              </a:rPr>
              <a:t> </a:t>
            </a:r>
            <a:r>
              <a:rPr lang="pl-PL" sz="1600" b="1" dirty="0" smtClean="0"/>
              <a:t>Dorosła samica jest długości 2,4 - 4.7 mm, samiec jest mniejszy i mierzy 2 - 3 </a:t>
            </a:r>
            <a:r>
              <a:rPr lang="pl-PL" sz="1600" b="1" dirty="0" err="1" smtClean="0"/>
              <a:t>mm</a:t>
            </a:r>
            <a:r>
              <a:rPr lang="pl-PL" sz="1600" b="1" dirty="0" smtClean="0"/>
              <a:t>. Porusza się przy pomocy trzech par silnych nóg zakończonych pojedynczym pazurem.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4860032" y="4653136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smtClean="0">
                <a:latin typeface="Arial" pitchFamily="34" charset="0"/>
                <a:cs typeface="Arial" pitchFamily="34" charset="0"/>
              </a:rPr>
              <a:t>Jaja wszy zwane są gnidami </a:t>
            </a:r>
          </a:p>
          <a:p>
            <a:pPr algn="ctr"/>
            <a:r>
              <a:rPr lang="pl-PL" sz="1600" b="1" dirty="0" smtClean="0">
                <a:latin typeface="Arial" pitchFamily="34" charset="0"/>
                <a:cs typeface="Arial" pitchFamily="34" charset="0"/>
              </a:rPr>
              <a:t>i mają one białe do brązowego zabarwienia.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2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2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1412776"/>
            <a:ext cx="8136904" cy="5184576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38100"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buNone/>
            </a:pPr>
            <a:endParaRPr lang="pl-PL" sz="14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Bookman Old Style" pitchFamily="18" charset="0"/>
            </a:endParaRPr>
          </a:p>
          <a:p>
            <a:pPr algn="ctr">
              <a:buNone/>
            </a:pPr>
            <a:r>
              <a:rPr lang="pl-PL" sz="1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ookman Old Style" pitchFamily="18" charset="0"/>
                <a:cs typeface="Arial" pitchFamily="34" charset="0"/>
              </a:rPr>
              <a:t>               </a:t>
            </a:r>
            <a:r>
              <a:rPr lang="pl-PL" sz="1600" b="1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Jaja wszy mają regularne kształty</a:t>
            </a:r>
          </a:p>
          <a:p>
            <a:pPr algn="ctr">
              <a:buNone/>
            </a:pPr>
            <a:r>
              <a:rPr lang="pl-PL" sz="1600" b="1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               i są mniej więcej wielkości ziarna piasku. </a:t>
            </a:r>
            <a:endParaRPr lang="pl-PL" sz="1600" b="1" dirty="0">
              <a:ln w="11430"/>
              <a:solidFill>
                <a:srgbClr val="00206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13</a:t>
            </a:fld>
            <a:endParaRPr lang="pl-PL" dirty="0"/>
          </a:p>
        </p:txBody>
      </p:sp>
      <p:sp useBgFill="1">
        <p:nvSpPr>
          <p:cNvPr id="4" name="Prostokąt zaokrąglony 3"/>
          <p:cNvSpPr/>
          <p:nvPr/>
        </p:nvSpPr>
        <p:spPr>
          <a:xfrm>
            <a:off x="179512" y="116632"/>
            <a:ext cx="8784976" cy="100811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3528" y="118133"/>
            <a:ext cx="1158175" cy="86259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907704" y="378823"/>
            <a:ext cx="687625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/>
            <a:r>
              <a:rPr lang="pl-PL" sz="1100" i="1" dirty="0" smtClean="0">
                <a:latin typeface="Bookman Old Style" pitchFamily="18" charset="0"/>
              </a:rPr>
              <a:t>„Kto umysłem wychowanym na policyjnych przepisach, zechce sięgnąć po żywą księgę natury, </a:t>
            </a:r>
          </a:p>
          <a:p>
            <a:pPr lvl="0" algn="r"/>
            <a:r>
              <a:rPr lang="pl-PL" sz="1100" i="1" dirty="0" smtClean="0">
                <a:latin typeface="Bookman Old Style" pitchFamily="18" charset="0"/>
              </a:rPr>
              <a:t>temu się na łeb zwali cały olbrzymi ciężar niepokojów, rozczarowań i niespodzianek”.</a:t>
            </a:r>
            <a:endParaRPr lang="pl-PL" sz="1100" i="1" dirty="0">
              <a:latin typeface="Bookman Old Style" pitchFamily="18" charset="0"/>
            </a:endParaRPr>
          </a:p>
        </p:txBody>
      </p:sp>
      <p:pic>
        <p:nvPicPr>
          <p:cNvPr id="51202" name="Picture 2" descr="C:\Users\m.frankowska\Pictures\dzi10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lum bright="10000" contrast="10000"/>
          </a:blip>
          <a:srcRect/>
          <a:stretch>
            <a:fillRect/>
          </a:stretch>
        </p:blipFill>
        <p:spPr bwMode="auto">
          <a:xfrm>
            <a:off x="611560" y="1340768"/>
            <a:ext cx="1440160" cy="19528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pole tekstowe 8"/>
          <p:cNvSpPr txBox="1"/>
          <p:nvPr/>
        </p:nvSpPr>
        <p:spPr>
          <a:xfrm>
            <a:off x="755576" y="3140968"/>
            <a:ext cx="468052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4"/>
              </a:buBlip>
            </a:pPr>
            <a:r>
              <a:rPr lang="pl-PL" sz="1600" b="1" dirty="0" smtClean="0">
                <a:solidFill>
                  <a:srgbClr val="002060"/>
                </a:solidFill>
              </a:rPr>
              <a:t>  Jaja przytwierdzają się do włosów u nasady</a:t>
            </a:r>
          </a:p>
          <a:p>
            <a:r>
              <a:rPr lang="pl-PL" sz="1600" b="1" dirty="0" smtClean="0">
                <a:solidFill>
                  <a:srgbClr val="002060"/>
                </a:solidFill>
              </a:rPr>
              <a:t>    są bardzo trudne do usunięcia. </a:t>
            </a:r>
          </a:p>
          <a:p>
            <a:endParaRPr lang="pl-PL" sz="1600" b="1" dirty="0" smtClean="0">
              <a:solidFill>
                <a:srgbClr val="002060"/>
              </a:solidFill>
            </a:endParaRPr>
          </a:p>
          <a:p>
            <a:pPr>
              <a:buBlip>
                <a:blip r:embed="rId4"/>
              </a:buBlip>
            </a:pPr>
            <a:r>
              <a:rPr lang="pl-PL" sz="1600" b="1" dirty="0" smtClean="0">
                <a:solidFill>
                  <a:srgbClr val="002060"/>
                </a:solidFill>
              </a:rPr>
              <a:t>  Niekiedy jaja wszy bywają mylone</a:t>
            </a:r>
          </a:p>
          <a:p>
            <a:r>
              <a:rPr lang="pl-PL" sz="1600" b="1" dirty="0" smtClean="0">
                <a:solidFill>
                  <a:srgbClr val="002060"/>
                </a:solidFill>
              </a:rPr>
              <a:t>     z łupieżem. </a:t>
            </a:r>
          </a:p>
          <a:p>
            <a:endParaRPr lang="pl-PL" sz="1600" b="1" dirty="0" smtClean="0">
              <a:solidFill>
                <a:srgbClr val="002060"/>
              </a:solidFill>
            </a:endParaRPr>
          </a:p>
          <a:p>
            <a:pPr>
              <a:buBlip>
                <a:blip r:embed="rId4"/>
              </a:buBlip>
            </a:pPr>
            <a:r>
              <a:rPr lang="pl-PL" sz="1600" b="1" dirty="0" smtClean="0">
                <a:solidFill>
                  <a:srgbClr val="002060"/>
                </a:solidFill>
              </a:rPr>
              <a:t>  Łupież można odróżnić dzięki temu, </a:t>
            </a:r>
          </a:p>
          <a:p>
            <a:r>
              <a:rPr lang="pl-PL" sz="1600" b="1" dirty="0" smtClean="0">
                <a:solidFill>
                  <a:srgbClr val="002060"/>
                </a:solidFill>
              </a:rPr>
              <a:t>    że ma biały kolor i nieregularny kształt.</a:t>
            </a:r>
          </a:p>
          <a:p>
            <a:endParaRPr lang="pl-PL" sz="1600" b="1" dirty="0" smtClean="0">
              <a:solidFill>
                <a:srgbClr val="002060"/>
              </a:solidFill>
            </a:endParaRPr>
          </a:p>
          <a:p>
            <a:pPr>
              <a:buBlip>
                <a:blip r:embed="rId4"/>
              </a:buBlip>
            </a:pPr>
            <a:r>
              <a:rPr lang="pl-PL" sz="1600" b="1" dirty="0" smtClean="0">
                <a:solidFill>
                  <a:srgbClr val="002060"/>
                </a:solidFill>
              </a:rPr>
              <a:t>  Łupież można łatwo usunąć przez</a:t>
            </a:r>
          </a:p>
          <a:p>
            <a:r>
              <a:rPr lang="pl-PL" sz="1600" b="1" dirty="0" smtClean="0">
                <a:solidFill>
                  <a:srgbClr val="002060"/>
                </a:solidFill>
              </a:rPr>
              <a:t>     potarcie włosów dłonią – gnid już nie.</a:t>
            </a:r>
          </a:p>
          <a:p>
            <a:endParaRPr lang="pl-PL" dirty="0"/>
          </a:p>
        </p:txBody>
      </p:sp>
      <p:pic>
        <p:nvPicPr>
          <p:cNvPr id="51203" name="Picture 3" descr="C:\Users\m.frankowska\Pictures\imagesCAVRPBB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2852936"/>
            <a:ext cx="2862064" cy="3240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isometricOffAxis2Left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47664" y="1340768"/>
            <a:ext cx="5616624" cy="580926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pl-PL" sz="2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pl-PL" sz="2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</a:br>
            <a:r>
              <a:rPr lang="pl-PL" sz="2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pl-PL" sz="2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</a:br>
            <a:r>
              <a:rPr lang="pl-PL" sz="2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	CYKL ROZWOJOWY WSZY</a:t>
            </a:r>
            <a:r>
              <a:rPr lang="pl-PL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pl-PL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</a:br>
            <a:endParaRPr lang="pl-PL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Symbol zastępczy zawartości 4" descr="wszy5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82608" y="2217661"/>
            <a:ext cx="7877823" cy="39348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14</a:t>
            </a:fld>
            <a:endParaRPr lang="pl-PL" dirty="0"/>
          </a:p>
        </p:txBody>
      </p:sp>
      <p:sp useBgFill="1">
        <p:nvSpPr>
          <p:cNvPr id="6" name="Prostokąt zaokrąglony 5"/>
          <p:cNvSpPr/>
          <p:nvPr/>
        </p:nvSpPr>
        <p:spPr>
          <a:xfrm>
            <a:off x="179512" y="116632"/>
            <a:ext cx="8784976" cy="93610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2771800" y="116632"/>
            <a:ext cx="60486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100" i="1" dirty="0" smtClean="0">
                <a:latin typeface="Bookman Old Style" pitchFamily="18" charset="0"/>
              </a:rPr>
              <a:t>„Dziecko jest istotą rozumną, </a:t>
            </a:r>
          </a:p>
          <a:p>
            <a:pPr lvl="0" algn="r"/>
            <a:r>
              <a:rPr lang="pl-PL" sz="1100" i="1" dirty="0" smtClean="0">
                <a:latin typeface="Bookman Old Style" pitchFamily="18" charset="0"/>
              </a:rPr>
              <a:t>zna dobrze potrzeby, trudności i przeszkody swojego życia. </a:t>
            </a:r>
          </a:p>
          <a:p>
            <a:pPr lvl="0" algn="r"/>
            <a:r>
              <a:rPr lang="pl-PL" sz="1100" i="1" dirty="0" smtClean="0">
                <a:latin typeface="Bookman Old Style" pitchFamily="18" charset="0"/>
              </a:rPr>
              <a:t>Nie despotyczny nakaz, narzucone rygory i nieufna kontrola, </a:t>
            </a:r>
          </a:p>
          <a:p>
            <a:pPr lvl="0" algn="r"/>
            <a:r>
              <a:rPr lang="pl-PL" sz="1100" i="1" dirty="0" smtClean="0">
                <a:latin typeface="Bookman Old Style" pitchFamily="18" charset="0"/>
              </a:rPr>
              <a:t>ale taktowne porozumienie, wiara w doświadczenie, współpraca i współżycie”.</a:t>
            </a:r>
            <a:endParaRPr lang="pl-PL" sz="1100" i="1" dirty="0">
              <a:latin typeface="Bookman Old Style" pitchFamily="18" charset="0"/>
            </a:endParaRPr>
          </a:p>
        </p:txBody>
      </p:sp>
      <p:pic>
        <p:nvPicPr>
          <p:cNvPr id="8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3528" y="160893"/>
            <a:ext cx="1080120" cy="804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Prostokąt zaokrąglony 11"/>
          <p:cNvSpPr/>
          <p:nvPr/>
        </p:nvSpPr>
        <p:spPr>
          <a:xfrm>
            <a:off x="107504" y="116632"/>
            <a:ext cx="8784976" cy="93610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endParaRPr lang="pl-PL" sz="1200" i="1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lvl="0" algn="r"/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</a:rPr>
              <a:t>„Zżyłeś się z myślą, żeś silny, nagle czujesz się mały i słaby. </a:t>
            </a:r>
          </a:p>
          <a:p>
            <a:pPr lvl="0" algn="r"/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</a:rPr>
              <a:t>Tłum, olbrzym, o wielkiej zbiorowej wadze i sumie ogromnych doświadczeń,</a:t>
            </a:r>
          </a:p>
          <a:p>
            <a:pPr lvl="0" algn="r"/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</a:rPr>
              <a:t> raz zrasta się w solidarnym oporze, to rozpada na dziesiątki par nóg i rąk – głów, </a:t>
            </a:r>
          </a:p>
          <a:p>
            <a:pPr lvl="0" algn="r"/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</a:rPr>
              <a:t>z których każda kryje inne myśli i tajemnice żądań”.</a:t>
            </a:r>
          </a:p>
          <a:p>
            <a:pPr algn="ctr"/>
            <a:endParaRPr lang="pl-PL" sz="1100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15</a:t>
            </a:fld>
            <a:endParaRPr lang="pl-PL" dirty="0"/>
          </a:p>
        </p:txBody>
      </p:sp>
      <p:pic>
        <p:nvPicPr>
          <p:cNvPr id="5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3528" y="116632"/>
            <a:ext cx="1080120" cy="92799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8" name="pole tekstowe 7"/>
          <p:cNvSpPr txBox="1"/>
          <p:nvPr/>
        </p:nvSpPr>
        <p:spPr>
          <a:xfrm>
            <a:off x="2699792" y="1484784"/>
            <a:ext cx="4032448" cy="36933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pl-PL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CO JESZCZE O WSZAWICY…</a:t>
            </a:r>
            <a:endParaRPr lang="pl-PL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0" name="pole tekstowe 9"/>
          <p:cNvSpPr txBox="1"/>
          <p:nvPr/>
        </p:nvSpPr>
        <p:spPr>
          <a:xfrm>
            <a:off x="323528" y="2060848"/>
            <a:ext cx="7200800" cy="4188381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pl-PL" sz="1600" b="1" dirty="0" smtClean="0">
                <a:solidFill>
                  <a:srgbClr val="002060"/>
                </a:solidFill>
              </a:rPr>
              <a:t> Dziecko zarażone wszami głowowymi często drapie się po głowie.</a:t>
            </a:r>
          </a:p>
          <a:p>
            <a:pPr lvl="0"/>
            <a:r>
              <a:rPr lang="pl-PL" sz="1600" b="1" dirty="0" smtClean="0">
                <a:solidFill>
                  <a:srgbClr val="002060"/>
                </a:solidFill>
              </a:rPr>
              <a:t>  Świąd i pieczenie skóry jest spowodowany substancją, </a:t>
            </a:r>
          </a:p>
          <a:p>
            <a:pPr lvl="0"/>
            <a:r>
              <a:rPr lang="pl-PL" sz="1600" b="1" dirty="0" smtClean="0">
                <a:solidFill>
                  <a:srgbClr val="002060"/>
                </a:solidFill>
              </a:rPr>
              <a:t>  którą wydziela wesz głowowa.</a:t>
            </a:r>
          </a:p>
          <a:p>
            <a:pPr lvl="0"/>
            <a:r>
              <a:rPr lang="pl-PL" sz="1600" b="1" dirty="0" smtClean="0">
                <a:solidFill>
                  <a:srgbClr val="002060"/>
                </a:solidFill>
              </a:rPr>
              <a:t> </a:t>
            </a:r>
          </a:p>
          <a:p>
            <a:pPr lvl="0">
              <a:buFont typeface="Arial" pitchFamily="34" charset="0"/>
              <a:buChar char="•"/>
            </a:pPr>
            <a:r>
              <a:rPr lang="pl-PL" sz="1600" b="1" dirty="0" smtClean="0">
                <a:solidFill>
                  <a:srgbClr val="002060"/>
                </a:solidFill>
              </a:rPr>
              <a:t> Może być to przyczyną frustracji dziecka </a:t>
            </a:r>
          </a:p>
          <a:p>
            <a:pPr lvl="0"/>
            <a:r>
              <a:rPr lang="pl-PL" sz="1600" b="1" dirty="0" smtClean="0">
                <a:solidFill>
                  <a:srgbClr val="002060"/>
                </a:solidFill>
              </a:rPr>
              <a:t>  i utrudniać mu koncentrację.</a:t>
            </a:r>
          </a:p>
          <a:p>
            <a:pPr lvl="0"/>
            <a:endParaRPr lang="pl-PL" sz="1600" b="1" dirty="0" smtClean="0">
              <a:solidFill>
                <a:srgbClr val="002060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pl-PL" sz="1600" b="1" dirty="0" smtClean="0">
                <a:solidFill>
                  <a:srgbClr val="002060"/>
                </a:solidFill>
              </a:rPr>
              <a:t> Wszawicą może zarazić się zarówno dziecko, </a:t>
            </a:r>
          </a:p>
          <a:p>
            <a:pPr lvl="0"/>
            <a:r>
              <a:rPr lang="pl-PL" sz="1600" b="1" dirty="0" smtClean="0">
                <a:solidFill>
                  <a:srgbClr val="002060"/>
                </a:solidFill>
              </a:rPr>
              <a:t>  które ma długie, jak i krótkie włosy.</a:t>
            </a:r>
          </a:p>
          <a:p>
            <a:pPr lvl="0"/>
            <a:endParaRPr lang="pl-PL" sz="1600" b="1" dirty="0" smtClean="0">
              <a:solidFill>
                <a:srgbClr val="002060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pl-PL" sz="1600" b="1" dirty="0" smtClean="0">
                <a:solidFill>
                  <a:srgbClr val="002060"/>
                </a:solidFill>
              </a:rPr>
              <a:t> Czystość włosów nie ma wpływu na podatność </a:t>
            </a:r>
          </a:p>
          <a:p>
            <a:pPr lvl="0"/>
            <a:r>
              <a:rPr lang="pl-PL" sz="1600" b="1" dirty="0" smtClean="0">
                <a:solidFill>
                  <a:srgbClr val="002060"/>
                </a:solidFill>
              </a:rPr>
              <a:t>   na zakażenie się wszawicą.</a:t>
            </a:r>
          </a:p>
          <a:p>
            <a:pPr lvl="0"/>
            <a:endParaRPr lang="pl-PL" sz="1600" b="1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l-PL" sz="1600" b="1" dirty="0" smtClean="0">
                <a:solidFill>
                  <a:srgbClr val="002060"/>
                </a:solidFill>
              </a:rPr>
              <a:t> Wszawica najczęściej dosięga dzieci </a:t>
            </a:r>
          </a:p>
          <a:p>
            <a:r>
              <a:rPr lang="pl-PL" sz="1600" b="1" dirty="0" smtClean="0">
                <a:solidFill>
                  <a:srgbClr val="002060"/>
                </a:solidFill>
              </a:rPr>
              <a:t>   między 3 a 12 rokiem życia.</a:t>
            </a:r>
          </a:p>
        </p:txBody>
      </p:sp>
      <p:pic>
        <p:nvPicPr>
          <p:cNvPr id="1026" name="Picture 2" descr="C:\Users\m.frankowska\Pictures\2175403633_1.gif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FF0000">
                <a:tint val="45000"/>
                <a:satMod val="400000"/>
              </a:srgbClr>
            </a:duotone>
            <a:lum/>
          </a:blip>
          <a:stretch>
            <a:fillRect/>
          </a:stretch>
        </p:blipFill>
        <p:spPr bwMode="auto">
          <a:xfrm>
            <a:off x="5627110" y="2780928"/>
            <a:ext cx="3516890" cy="3574963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658112" y="1913136"/>
            <a:ext cx="2345436" cy="3387852"/>
          </a:xfrm>
          <a:prstGeom prst="rect">
            <a:avLst/>
          </a:prstGeom>
          <a:blipFill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lum contrast="30000"/>
            </a:blip>
            <a:stretch>
              <a:fillRect/>
            </a:stretch>
          </a:blipFill>
          <a:ln w="28575">
            <a:solidFill>
              <a:srgbClr val="831B2A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ContrastingRightFacing" fov="1500000">
              <a:rot lat="3434777" lon="20547348" rev="660000"/>
            </a:camera>
            <a:lightRig rig="threePt" dir="t"/>
          </a:scene3d>
          <a:sp3d extrusionH="12700">
            <a:extrusionClr>
              <a:schemeClr val="tx1">
                <a:lumMod val="50000"/>
                <a:lumOff val="50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75656" y="3645024"/>
            <a:ext cx="2971800" cy="2286000"/>
          </a:xfrm>
          <a:prstGeom prst="rect">
            <a:avLst/>
          </a:prstGeom>
          <a:blipFill>
            <a:blip r:embed="rId4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  <a:lum contrast="30000"/>
            </a:blip>
            <a:stretch>
              <a:fillRect/>
            </a:stretch>
          </a:blipFill>
          <a:ln w="28575">
            <a:solidFill>
              <a:srgbClr val="831B2A"/>
            </a:solidFill>
          </a:ln>
          <a:effectLst>
            <a:outerShdw blurRad="203200" dist="50800" dir="9600000" sx="102000" sy="102000" algn="tr" rotWithShape="0">
              <a:prstClr val="black">
                <a:alpha val="53000"/>
              </a:prstClr>
            </a:outerShdw>
            <a:reflection blurRad="6350" stA="50000" endA="300" endPos="90000" dir="5400000" sy="-100000" algn="bl" rotWithShape="0"/>
          </a:effectLst>
          <a:scene3d>
            <a:camera prst="perspectiveContrastingRightFacing" fov="5400000">
              <a:rot lat="19800000" lon="18618000" rev="3780000"/>
            </a:camera>
            <a:lightRig rig="balanced" dir="t"/>
          </a:scene3d>
          <a:sp3d extrusionH="12700" prstMaterial="plastic">
            <a:extrusionClr>
              <a:schemeClr val="tx1">
                <a:lumMod val="50000"/>
                <a:lumOff val="50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32607" y="3373766"/>
            <a:ext cx="2971800" cy="2286000"/>
          </a:xfrm>
          <a:prstGeom prst="rect">
            <a:avLst/>
          </a:prstGeom>
          <a:blipFill>
            <a:blip r:embed="rId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lum contrast="30000"/>
            </a:blip>
            <a:stretch>
              <a:fillRect/>
            </a:stretch>
          </a:blipFill>
          <a:ln w="28575">
            <a:solidFill>
              <a:srgbClr val="831B2A"/>
            </a:solidFill>
          </a:ln>
          <a:effectLst/>
          <a:scene3d>
            <a:camera prst="perspectiveContrastingRightFacing" fov="6000000">
              <a:rot lat="18779992" lon="18186600" rev="4680000"/>
            </a:camera>
            <a:lightRig rig="soft" dir="t">
              <a:rot lat="0" lon="0" rev="8400000"/>
            </a:lightRig>
          </a:scene3d>
          <a:sp3d extrusionH="12700">
            <a:extrusionClr>
              <a:schemeClr val="tx1">
                <a:lumMod val="50000"/>
                <a:lumOff val="50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>
            <a:spLocks noChangeAspect="1"/>
          </p:cNvSpPr>
          <p:nvPr/>
        </p:nvSpPr>
        <p:spPr>
          <a:xfrm>
            <a:off x="1160463" y="2240162"/>
            <a:ext cx="2345436" cy="3387852"/>
          </a:xfrm>
          <a:prstGeom prst="rect">
            <a:avLst/>
          </a:prstGeom>
          <a:blipFill>
            <a:blip r:embed="rId6" cstate="print">
              <a:duotone>
                <a:prstClr val="black"/>
                <a:srgbClr val="FFFF00">
                  <a:tint val="45000"/>
                  <a:satMod val="400000"/>
                </a:srgbClr>
              </a:duotone>
              <a:lum contrast="30000"/>
            </a:blip>
            <a:stretch>
              <a:fillRect/>
            </a:stretch>
          </a:blipFill>
          <a:ln w="28575">
            <a:solidFill>
              <a:srgbClr val="831B2A"/>
            </a:solidFill>
          </a:ln>
          <a:scene3d>
            <a:camera prst="perspectiveContrastingRightFacing" fov="0">
              <a:rot lat="4121149" lon="18034565" rev="19740000"/>
            </a:camera>
            <a:lightRig rig="balanced" dir="t"/>
          </a:scene3d>
          <a:sp3d extrusionH="12700">
            <a:extrusionClr>
              <a:schemeClr val="tx1">
                <a:lumMod val="50000"/>
                <a:lumOff val="50000"/>
              </a:schemeClr>
            </a:extrusionClr>
            <a:contourClr>
              <a:schemeClr val="bg1">
                <a:lumMod val="6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4211960" y="3429000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KIEDY MOŻEMY SIĘ ZARAZIĆ?</a:t>
            </a:r>
            <a:endParaRPr lang="pl-PL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Prostokąt zaokrąglony 6"/>
          <p:cNvSpPr/>
          <p:nvPr/>
        </p:nvSpPr>
        <p:spPr>
          <a:xfrm>
            <a:off x="107504" y="116632"/>
            <a:ext cx="8784976" cy="936104"/>
          </a:xfrm>
          <a:prstGeom prst="roundRect">
            <a:avLst/>
          </a:prstGeom>
          <a:solidFill>
            <a:srgbClr val="831B2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endParaRPr lang="pl-PL" sz="1200" i="1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„Zżyłeś się z myślą, żeś silny, nagle czujesz się mały i słaby. </a:t>
            </a:r>
          </a:p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Tłum, olbrzym, o wielkiej zbiorowej wadze i sumie ogromnych doświadczeń,</a:t>
            </a:r>
          </a:p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 raz zrasta się w solidarnym oporze, to rozpada na dziesiątki par nóg i rąk – głów, </a:t>
            </a:r>
          </a:p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z których każda kryje inne myśli i tajemnice żądań”.</a:t>
            </a:r>
          </a:p>
          <a:p>
            <a:pPr algn="ctr"/>
            <a:endParaRPr lang="pl-PL" dirty="0">
              <a:solidFill>
                <a:schemeClr val="bg1"/>
              </a:solidFill>
            </a:endParaRPr>
          </a:p>
        </p:txBody>
      </p:sp>
      <p:pic>
        <p:nvPicPr>
          <p:cNvPr id="8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116632"/>
            <a:ext cx="1005752" cy="86409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xmlns="" val="12670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83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c 13"/>
          <p:cNvSpPr/>
          <p:nvPr/>
        </p:nvSpPr>
        <p:spPr>
          <a:xfrm>
            <a:off x="-3429001" y="1"/>
            <a:ext cx="6858002" cy="6858000"/>
          </a:xfrm>
          <a:prstGeom prst="arc">
            <a:avLst>
              <a:gd name="adj1" fmla="val 16200000"/>
              <a:gd name="adj2" fmla="val 5370932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3203847" y="1279566"/>
            <a:ext cx="56886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00000"/>
            </a:pPr>
            <a:r>
              <a:rPr lang="pl-PL" sz="1600" b="1" dirty="0" smtClean="0">
                <a:solidFill>
                  <a:schemeClr val="bg1"/>
                </a:solidFill>
                <a:cs typeface="Arial" pitchFamily="34" charset="0"/>
              </a:rPr>
              <a:t>Wszy nie potrafią skakać ani latać. Wszy nie mają nóg służących do skakania – potrafią tylko pełzać, dlatego zarazić się można przez bliski kontakt z osobą zakażoną (przytulanie się, stykanie głowami).</a:t>
            </a:r>
          </a:p>
          <a:p>
            <a:pPr>
              <a:buSzPct val="200000"/>
            </a:pPr>
            <a:endParaRPr lang="pl-PL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3627907" y="2557483"/>
            <a:ext cx="5408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 smtClean="0">
                <a:solidFill>
                  <a:schemeClr val="bg1"/>
                </a:solidFill>
                <a:cs typeface="Arial" pitchFamily="34" charset="0"/>
              </a:rPr>
              <a:t>Aby przemieścić się z jednej głowy na inną, </a:t>
            </a:r>
          </a:p>
          <a:p>
            <a:pPr>
              <a:buNone/>
            </a:pPr>
            <a:r>
              <a:rPr lang="pl-PL" sz="1600" b="1" dirty="0" smtClean="0">
                <a:solidFill>
                  <a:schemeClr val="bg1"/>
                </a:solidFill>
                <a:cs typeface="Arial" pitchFamily="34" charset="0"/>
              </a:rPr>
              <a:t>czekają aż dojdzie do kontaktu włosów z obu głów. </a:t>
            </a:r>
          </a:p>
        </p:txBody>
      </p:sp>
      <p:sp>
        <p:nvSpPr>
          <p:cNvPr id="10" name="TextBox 9"/>
          <p:cNvSpPr txBox="1"/>
          <p:nvPr/>
        </p:nvSpPr>
        <p:spPr>
          <a:xfrm flipH="1">
            <a:off x="3627910" y="3835400"/>
            <a:ext cx="5120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 smtClean="0">
                <a:solidFill>
                  <a:schemeClr val="bg1"/>
                </a:solidFill>
                <a:cs typeface="Arial" pitchFamily="34" charset="0"/>
              </a:rPr>
              <a:t>Przytrzymują się włosów za pomocą pazurów,</a:t>
            </a:r>
          </a:p>
          <a:p>
            <a:r>
              <a:rPr lang="pl-PL" sz="1600" b="1" dirty="0" smtClean="0">
                <a:solidFill>
                  <a:schemeClr val="bg1"/>
                </a:solidFill>
                <a:cs typeface="Arial" pitchFamily="34" charset="0"/>
              </a:rPr>
              <a:t>a następnie przechodzą z włosa na włos. </a:t>
            </a:r>
          </a:p>
        </p:txBody>
      </p:sp>
      <p:sp>
        <p:nvSpPr>
          <p:cNvPr id="12" name="TextBox 11"/>
          <p:cNvSpPr txBox="1"/>
          <p:nvPr/>
        </p:nvSpPr>
        <p:spPr>
          <a:xfrm flipH="1">
            <a:off x="3193470" y="5113317"/>
            <a:ext cx="577101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 smtClean="0">
                <a:solidFill>
                  <a:schemeClr val="bg1"/>
                </a:solidFill>
                <a:cs typeface="Arial" pitchFamily="34" charset="0"/>
              </a:rPr>
              <a:t>Aby zmienić gospodarza, wszy potrzebują stosunkowo krótkiego okresu kontaktu –  pokonują dystans 23 cm  w ciągu 1 minuty.</a:t>
            </a:r>
          </a:p>
          <a:p>
            <a:pPr>
              <a:buNone/>
            </a:pPr>
            <a:endParaRPr lang="pl-PL" sz="1100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721676" y="1370363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220192" y="2638879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3222174" y="3907395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2733551" y="5175910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>
            <a:off x="-1524000" y="1905000"/>
            <a:ext cx="3048000" cy="3048000"/>
          </a:xfrm>
          <a:prstGeom prst="arc">
            <a:avLst>
              <a:gd name="adj1" fmla="val 16200000"/>
              <a:gd name="adj2" fmla="val 5359794"/>
            </a:avLst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innerShdw blurRad="304800" dist="50800" dir="189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grpSp>
        <p:nvGrpSpPr>
          <p:cNvPr id="2" name="Group 24"/>
          <p:cNvGrpSpPr/>
          <p:nvPr/>
        </p:nvGrpSpPr>
        <p:grpSpPr>
          <a:xfrm rot="5400000">
            <a:off x="-3129150" y="3314700"/>
            <a:ext cx="6246420" cy="228600"/>
            <a:chOff x="-3200400" y="3314700"/>
            <a:chExt cx="6246420" cy="228600"/>
          </a:xfrm>
        </p:grpSpPr>
        <p:sp>
          <p:nvSpPr>
            <p:cNvPr id="13" name="Rounded Rectangle 12"/>
            <p:cNvSpPr/>
            <p:nvPr/>
          </p:nvSpPr>
          <p:spPr>
            <a:xfrm rot="5400000">
              <a:off x="1331520" y="1828800"/>
              <a:ext cx="228600" cy="3200400"/>
            </a:xfrm>
            <a:prstGeom prst="roundRect">
              <a:avLst>
                <a:gd name="adj" fmla="val 350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 rot="5400000">
              <a:off x="-1714500" y="1828800"/>
              <a:ext cx="228600" cy="3200400"/>
            </a:xfrm>
            <a:prstGeom prst="roundRect">
              <a:avLst>
                <a:gd name="adj" fmla="val 35051"/>
              </a:avLst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21" name="Prostokąt zaokrąglony 20"/>
          <p:cNvSpPr/>
          <p:nvPr/>
        </p:nvSpPr>
        <p:spPr>
          <a:xfrm>
            <a:off x="179512" y="188640"/>
            <a:ext cx="8856984" cy="93610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2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51520" y="242271"/>
            <a:ext cx="1080120" cy="80446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3203848" y="294183"/>
            <a:ext cx="5580112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„Kto gruntownie nie przemyśli zagadnienia zakazów i nakazów, </a:t>
            </a:r>
          </a:p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gdy jest ich mało,</a:t>
            </a:r>
          </a:p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 nie ogarnie, zgubi się, gdy ich będzie wiele”.</a:t>
            </a:r>
            <a:endParaRPr lang="pl-PL" sz="1100" i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395536" y="1412776"/>
            <a:ext cx="216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KIEDY MOŻEMY SIĘ ZARAZIĆ?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5648628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380000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83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c 13"/>
          <p:cNvSpPr/>
          <p:nvPr/>
        </p:nvSpPr>
        <p:spPr>
          <a:xfrm>
            <a:off x="-3429001" y="1"/>
            <a:ext cx="6858002" cy="6858000"/>
          </a:xfrm>
          <a:prstGeom prst="arc">
            <a:avLst>
              <a:gd name="adj1" fmla="val 16200000"/>
              <a:gd name="adj2" fmla="val 5370932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3203846" y="1279566"/>
            <a:ext cx="4608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00000"/>
            </a:pPr>
            <a:r>
              <a:rPr lang="pl-PL" sz="2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Aby znaleźć objawy wszawicy:</a:t>
            </a:r>
            <a:endParaRPr lang="pl-PL" sz="20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3635896" y="2060848"/>
            <a:ext cx="5328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 smtClean="0">
                <a:solidFill>
                  <a:schemeClr val="bg1"/>
                </a:solidFill>
              </a:rPr>
              <a:t>Należy dokładnie sprawdzić tył karku i za uszami, </a:t>
            </a:r>
          </a:p>
          <a:p>
            <a:r>
              <a:rPr lang="pl-PL" sz="1600" b="1" dirty="0" smtClean="0">
                <a:solidFill>
                  <a:schemeClr val="bg1"/>
                </a:solidFill>
              </a:rPr>
              <a:t>najlepiej ze szkłem powiększającym i przy dobrym świetle. </a:t>
            </a:r>
          </a:p>
        </p:txBody>
      </p:sp>
      <p:sp>
        <p:nvSpPr>
          <p:cNvPr id="10" name="TextBox 9"/>
          <p:cNvSpPr txBox="1"/>
          <p:nvPr/>
        </p:nvSpPr>
        <p:spPr>
          <a:xfrm flipH="1">
            <a:off x="3635896" y="3140968"/>
            <a:ext cx="51205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 smtClean="0">
                <a:solidFill>
                  <a:schemeClr val="bg1"/>
                </a:solidFill>
              </a:rPr>
              <a:t>Widoczne dorosłe wszy chodzące pomiędzy włosami lub jajeczka wszy (gnidy).</a:t>
            </a:r>
          </a:p>
          <a:p>
            <a:r>
              <a:rPr lang="pl-PL" sz="1600" b="1" dirty="0" smtClean="0">
                <a:solidFill>
                  <a:schemeClr val="bg1"/>
                </a:solidFill>
              </a:rPr>
              <a:t> Możliwe, że nie zobaczy się dorosłych wszy –</a:t>
            </a:r>
          </a:p>
          <a:p>
            <a:r>
              <a:rPr lang="pl-PL" sz="1600" b="1" dirty="0" smtClean="0">
                <a:solidFill>
                  <a:schemeClr val="bg1"/>
                </a:solidFill>
              </a:rPr>
              <a:t> poruszają się bardzo szybko. </a:t>
            </a:r>
            <a:endParaRPr lang="pl-PL" sz="1600" b="1" dirty="0" smtClean="0">
              <a:solidFill>
                <a:schemeClr val="bg1"/>
              </a:solidFill>
              <a:latin typeface="Corbel"/>
            </a:endParaRPr>
          </a:p>
          <a:p>
            <a:endParaRPr lang="pl-PL" sz="1600" b="1" dirty="0" smtClean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3203848" y="4365104"/>
            <a:ext cx="57710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 smtClean="0">
                <a:solidFill>
                  <a:schemeClr val="bg1"/>
                </a:solidFill>
              </a:rPr>
              <a:t> Gnidy są małe, owalne, przyklejone z jednej strony mieszka włosowego przy skórze głowy lub w odległości do 2,5 cm</a:t>
            </a:r>
          </a:p>
          <a:p>
            <a:r>
              <a:rPr lang="pl-PL" sz="1600" b="1" dirty="0" smtClean="0">
                <a:solidFill>
                  <a:schemeClr val="bg1"/>
                </a:solidFill>
              </a:rPr>
              <a:t> od skóry głowy. Jeżeli są matowe, najprawdopodobniej są jedynie pustymi skorupkami. Jeżeli mają kolor brązowy lub czarny, wszy jeszcze się z nich nie wykluły. Białe płatki, które wypadają </a:t>
            </a:r>
          </a:p>
          <a:p>
            <a:r>
              <a:rPr lang="pl-PL" sz="1600" b="1" dirty="0" smtClean="0">
                <a:solidFill>
                  <a:schemeClr val="bg1"/>
                </a:solidFill>
              </a:rPr>
              <a:t>z łatwością z włosów przy potrząsaniu to martwa skóra lub łupież. </a:t>
            </a:r>
          </a:p>
        </p:txBody>
      </p:sp>
      <p:sp>
        <p:nvSpPr>
          <p:cNvPr id="15" name="Oval 14"/>
          <p:cNvSpPr/>
          <p:nvPr/>
        </p:nvSpPr>
        <p:spPr>
          <a:xfrm>
            <a:off x="2721676" y="1370363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220192" y="2638879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3222174" y="3907395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2733551" y="5175910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>
            <a:off x="-1524000" y="1905000"/>
            <a:ext cx="3048000" cy="3048000"/>
          </a:xfrm>
          <a:prstGeom prst="arc">
            <a:avLst>
              <a:gd name="adj1" fmla="val 16200000"/>
              <a:gd name="adj2" fmla="val 5359794"/>
            </a:avLst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innerShdw blurRad="304800" dist="50800" dir="189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grpSp>
        <p:nvGrpSpPr>
          <p:cNvPr id="2" name="Group 24"/>
          <p:cNvGrpSpPr/>
          <p:nvPr/>
        </p:nvGrpSpPr>
        <p:grpSpPr>
          <a:xfrm rot="5400000">
            <a:off x="-3129150" y="3314700"/>
            <a:ext cx="6246420" cy="228600"/>
            <a:chOff x="-3200400" y="3314700"/>
            <a:chExt cx="6246420" cy="228600"/>
          </a:xfrm>
        </p:grpSpPr>
        <p:sp>
          <p:nvSpPr>
            <p:cNvPr id="13" name="Rounded Rectangle 12"/>
            <p:cNvSpPr/>
            <p:nvPr/>
          </p:nvSpPr>
          <p:spPr>
            <a:xfrm rot="5400000">
              <a:off x="1331520" y="1828800"/>
              <a:ext cx="228600" cy="3200400"/>
            </a:xfrm>
            <a:prstGeom prst="roundRect">
              <a:avLst>
                <a:gd name="adj" fmla="val 350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 rot="5400000">
              <a:off x="-1714500" y="1828800"/>
              <a:ext cx="228600" cy="3200400"/>
            </a:xfrm>
            <a:prstGeom prst="roundRect">
              <a:avLst>
                <a:gd name="adj" fmla="val 35051"/>
              </a:avLst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</p:grpSp>
      <p:sp useBgFill="1">
        <p:nvSpPr>
          <p:cNvPr id="21" name="Prostokąt zaokrąglony 20"/>
          <p:cNvSpPr/>
          <p:nvPr/>
        </p:nvSpPr>
        <p:spPr>
          <a:xfrm>
            <a:off x="179512" y="188640"/>
            <a:ext cx="8856984" cy="93610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2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51520" y="242271"/>
            <a:ext cx="1080120" cy="80446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3203848" y="378821"/>
            <a:ext cx="558011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„Kto gruntownie nie przemyśli zagadnienia zakazów i nakazów, </a:t>
            </a:r>
          </a:p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gdy jest ich mało, nie ogarnie, zgubi się, gdy ich będzie wiele”.</a:t>
            </a:r>
            <a:endParaRPr lang="pl-PL" sz="1100" i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48628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380000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83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c 13"/>
          <p:cNvSpPr/>
          <p:nvPr/>
        </p:nvSpPr>
        <p:spPr>
          <a:xfrm>
            <a:off x="-3429001" y="1"/>
            <a:ext cx="6858002" cy="6858000"/>
          </a:xfrm>
          <a:prstGeom prst="arc">
            <a:avLst>
              <a:gd name="adj1" fmla="val 16200000"/>
              <a:gd name="adj2" fmla="val 5370932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3138051" y="1279566"/>
            <a:ext cx="5322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 smtClean="0">
                <a:solidFill>
                  <a:schemeClr val="bg1"/>
                </a:solidFill>
              </a:rPr>
              <a:t>Głowa bardzo swędzi, zaczerwienienie i podrażnienie, szczególnie na linii włosów i za uszami.</a:t>
            </a:r>
            <a:endParaRPr lang="pl-PL" sz="1600" dirty="0">
              <a:solidFill>
                <a:schemeClr val="bg1"/>
              </a:solidFill>
              <a:latin typeface="Corbel"/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3627911" y="2557483"/>
            <a:ext cx="4616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 smtClean="0">
                <a:solidFill>
                  <a:schemeClr val="bg1"/>
                </a:solidFill>
              </a:rPr>
              <a:t>Nie należy leczyć dziecka, jeśli nie ma oznak aktywnego zakażenia.</a:t>
            </a:r>
            <a:endParaRPr lang="pl-PL" sz="1600" b="1" dirty="0">
              <a:solidFill>
                <a:srgbClr val="FF0000"/>
              </a:solidFill>
              <a:latin typeface="Corbel"/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3707904" y="3573016"/>
            <a:ext cx="5120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 smtClean="0">
                <a:solidFill>
                  <a:schemeClr val="bg1"/>
                </a:solidFill>
              </a:rPr>
              <a:t>W razie wątpliwości  należy zwrócić się do lekarza, szkolnej pielęgniarki lub innej osoby z prośbą, </a:t>
            </a:r>
          </a:p>
          <a:p>
            <a:r>
              <a:rPr lang="pl-PL" sz="1600" b="1" dirty="0" smtClean="0">
                <a:solidFill>
                  <a:schemeClr val="bg1"/>
                </a:solidFill>
              </a:rPr>
              <a:t> aby obejrzała dziecko.</a:t>
            </a:r>
            <a:endParaRPr lang="pl-PL" sz="16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3203848" y="4941168"/>
            <a:ext cx="565313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600" b="1" dirty="0" smtClean="0">
                <a:solidFill>
                  <a:schemeClr val="bg1"/>
                </a:solidFill>
                <a:cs typeface="Arial" pitchFamily="34" charset="0"/>
              </a:rPr>
              <a:t>W przypadku zauważenia jaj wszy (gnid) lub wszy we włosach </a:t>
            </a:r>
          </a:p>
          <a:p>
            <a:pPr algn="just"/>
            <a:r>
              <a:rPr lang="pl-PL" sz="1600" b="1" dirty="0" smtClean="0">
                <a:solidFill>
                  <a:schemeClr val="bg1"/>
                </a:solidFill>
                <a:cs typeface="Arial" pitchFamily="34" charset="0"/>
              </a:rPr>
              <a:t>można zastosować po konsultacji z farmaceutą dostępne </a:t>
            </a:r>
          </a:p>
          <a:p>
            <a:pPr algn="just"/>
            <a:r>
              <a:rPr lang="pl-PL" sz="1600" b="1" dirty="0" smtClean="0">
                <a:solidFill>
                  <a:schemeClr val="bg1"/>
                </a:solidFill>
                <a:cs typeface="Arial" pitchFamily="34" charset="0"/>
              </a:rPr>
              <a:t>w każdej aptece preparaty, które skutecznie likwidują wszy </a:t>
            </a:r>
          </a:p>
          <a:p>
            <a:pPr algn="just"/>
            <a:r>
              <a:rPr lang="pl-PL" sz="1600" b="1" dirty="0" smtClean="0">
                <a:solidFill>
                  <a:schemeClr val="bg1"/>
                </a:solidFill>
                <a:cs typeface="Arial" pitchFamily="34" charset="0"/>
              </a:rPr>
              <a:t>na każdym etapie ich rozwoju. </a:t>
            </a:r>
          </a:p>
          <a:p>
            <a:endParaRPr lang="pl-PL" sz="1400" b="1" dirty="0"/>
          </a:p>
        </p:txBody>
      </p:sp>
      <p:sp>
        <p:nvSpPr>
          <p:cNvPr id="15" name="Oval 14"/>
          <p:cNvSpPr/>
          <p:nvPr/>
        </p:nvSpPr>
        <p:spPr>
          <a:xfrm>
            <a:off x="2721676" y="1370363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220192" y="2638879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3222174" y="3907395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2733551" y="5175910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>
            <a:off x="-1524000" y="1905000"/>
            <a:ext cx="3048000" cy="3048000"/>
          </a:xfrm>
          <a:prstGeom prst="arc">
            <a:avLst>
              <a:gd name="adj1" fmla="val 16200000"/>
              <a:gd name="adj2" fmla="val 535979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304800" dist="50800" dir="189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pic>
        <p:nvPicPr>
          <p:cNvPr id="20" name="Obraz 19" descr="puszk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756592" y="1052736"/>
            <a:ext cx="3766019" cy="4536504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softEdge rad="635000"/>
          </a:effectLst>
          <a:scene3d>
            <a:camera prst="isometricOffAxis1Right"/>
            <a:lightRig rig="threePt" dir="t"/>
          </a:scene3d>
        </p:spPr>
      </p:pic>
      <p:grpSp>
        <p:nvGrpSpPr>
          <p:cNvPr id="2" name="Group 24"/>
          <p:cNvGrpSpPr/>
          <p:nvPr/>
        </p:nvGrpSpPr>
        <p:grpSpPr>
          <a:xfrm rot="5400000">
            <a:off x="-3129150" y="3314700"/>
            <a:ext cx="6246420" cy="228600"/>
            <a:chOff x="-3200400" y="3314700"/>
            <a:chExt cx="6246420" cy="228600"/>
          </a:xfrm>
        </p:grpSpPr>
        <p:sp>
          <p:nvSpPr>
            <p:cNvPr id="13" name="Rounded Rectangle 12"/>
            <p:cNvSpPr/>
            <p:nvPr/>
          </p:nvSpPr>
          <p:spPr>
            <a:xfrm rot="5400000">
              <a:off x="1331520" y="1828800"/>
              <a:ext cx="228600" cy="3200400"/>
            </a:xfrm>
            <a:prstGeom prst="roundRect">
              <a:avLst>
                <a:gd name="adj" fmla="val 350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 rot="5400000">
              <a:off x="-1714500" y="1828800"/>
              <a:ext cx="228600" cy="3200400"/>
            </a:xfrm>
            <a:prstGeom prst="roundRect">
              <a:avLst>
                <a:gd name="adj" fmla="val 35051"/>
              </a:avLst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</p:grpSp>
      <p:sp>
        <p:nvSpPr>
          <p:cNvPr id="21" name="pole tekstowe 20"/>
          <p:cNvSpPr txBox="1"/>
          <p:nvPr/>
        </p:nvSpPr>
        <p:spPr>
          <a:xfrm>
            <a:off x="3419872" y="332656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OBJAWY  WSZAWICY</a:t>
            </a:r>
            <a:endParaRPr lang="pl-PL" sz="2400" b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 useBgFill="1">
        <p:nvSpPr>
          <p:cNvPr id="23" name="Prostokąt zaokrąglony 22"/>
          <p:cNvSpPr/>
          <p:nvPr/>
        </p:nvSpPr>
        <p:spPr>
          <a:xfrm>
            <a:off x="251520" y="116632"/>
            <a:ext cx="8784976" cy="72008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endParaRPr lang="pl-PL" sz="1200" i="1" dirty="0" smtClean="0">
              <a:solidFill>
                <a:schemeClr val="tx1"/>
              </a:solidFill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25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467544" y="116632"/>
            <a:ext cx="936104" cy="69719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7" name="Prostokąt 26"/>
          <p:cNvSpPr/>
          <p:nvPr/>
        </p:nvSpPr>
        <p:spPr>
          <a:xfrm>
            <a:off x="4283968" y="188640"/>
            <a:ext cx="453650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„Nie – co dajemy dziecku, a co ono przyswaja. </a:t>
            </a:r>
          </a:p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Bo każdy gwałt i nadmiar to balast,</a:t>
            </a:r>
          </a:p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 każda jednostronność to możliwy błąd”.</a:t>
            </a:r>
            <a:endParaRPr lang="pl-PL" sz="1100" i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107504" y="105273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pl-PL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OBJAWY WSZAWICY:</a:t>
            </a:r>
            <a:endParaRPr lang="pl-PL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48628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380000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83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c 13"/>
          <p:cNvSpPr/>
          <p:nvPr/>
        </p:nvSpPr>
        <p:spPr>
          <a:xfrm>
            <a:off x="-3429001" y="1"/>
            <a:ext cx="6858002" cy="6858000"/>
          </a:xfrm>
          <a:prstGeom prst="arc">
            <a:avLst>
              <a:gd name="adj1" fmla="val 16200000"/>
              <a:gd name="adj2" fmla="val 5370932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3138049" y="1279566"/>
            <a:ext cx="5754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00000"/>
            </a:pPr>
            <a:r>
              <a:rPr lang="pl-PL" sz="1600" b="1" dirty="0" smtClean="0">
                <a:solidFill>
                  <a:schemeClr val="bg1"/>
                </a:solidFill>
                <a:cs typeface="Arial" pitchFamily="34" charset="0"/>
              </a:rPr>
              <a:t>Bezwzględne posiadanie i używanie tylko i wyłącznie osobistych przyborów tj. szczotki do włosów lub grzebienia.</a:t>
            </a:r>
          </a:p>
        </p:txBody>
      </p:sp>
      <p:sp>
        <p:nvSpPr>
          <p:cNvPr id="9" name="TextBox 8"/>
          <p:cNvSpPr txBox="1"/>
          <p:nvPr/>
        </p:nvSpPr>
        <p:spPr>
          <a:xfrm flipH="1">
            <a:off x="3627911" y="2557483"/>
            <a:ext cx="4616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00000"/>
            </a:pPr>
            <a:r>
              <a:rPr lang="pl-PL" sz="1600" b="1" dirty="0" smtClean="0">
                <a:solidFill>
                  <a:schemeClr val="bg1"/>
                </a:solidFill>
                <a:cs typeface="Arial" pitchFamily="34" charset="0"/>
              </a:rPr>
              <a:t>Codzienne czesanie i szczotkowanie włosów. </a:t>
            </a:r>
          </a:p>
        </p:txBody>
      </p:sp>
      <p:sp>
        <p:nvSpPr>
          <p:cNvPr id="10" name="TextBox 9"/>
          <p:cNvSpPr txBox="1"/>
          <p:nvPr/>
        </p:nvSpPr>
        <p:spPr>
          <a:xfrm flipH="1">
            <a:off x="3635896" y="3501008"/>
            <a:ext cx="51205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ct val="200000"/>
            </a:pPr>
            <a:r>
              <a:rPr lang="pl-PL" sz="1600" b="1" dirty="0" smtClean="0">
                <a:solidFill>
                  <a:schemeClr val="bg1"/>
                </a:solidFill>
                <a:cs typeface="Arial" pitchFamily="34" charset="0"/>
              </a:rPr>
              <a:t>Mycie skóry głowy nie rzadziej niż raz w tygodniu. Wyposażenie dzieci w szampony z odżywkami ułatwiającymi pielęgnację włosów.</a:t>
            </a:r>
            <a:r>
              <a:rPr lang="pl-PL" sz="1600" b="1" dirty="0" smtClean="0">
                <a:solidFill>
                  <a:schemeClr val="bg1"/>
                </a:solidFill>
              </a:rPr>
              <a:t> </a:t>
            </a:r>
          </a:p>
          <a:p>
            <a:pPr>
              <a:buSzPct val="200000"/>
            </a:pPr>
            <a:endParaRPr lang="pl-PL" sz="1600" b="1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3193470" y="5113317"/>
            <a:ext cx="59505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00000"/>
            </a:pPr>
            <a:r>
              <a:rPr lang="pl-PL" sz="1600" b="1" dirty="0" smtClean="0">
                <a:solidFill>
                  <a:schemeClr val="bg1"/>
                </a:solidFill>
              </a:rPr>
              <a:t>Warto ostrzec dzieci przed swobodnym wymienianiem się odzieżą, czapkami i akcesoriami do włosów. </a:t>
            </a:r>
            <a:r>
              <a:rPr lang="pl-PL" sz="1600" b="1" dirty="0" smtClean="0">
                <a:solidFill>
                  <a:schemeClr val="bg1"/>
                </a:solidFill>
                <a:cs typeface="Arial" pitchFamily="34" charset="0"/>
              </a:rPr>
              <a:t>Po powrocie do domu sprawdzenie czystości głowy i włosów.</a:t>
            </a:r>
          </a:p>
          <a:p>
            <a:pPr lvl="0">
              <a:buSzPct val="200000"/>
            </a:pPr>
            <a:endParaRPr lang="pl-PL" sz="1600" b="1" dirty="0" smtClean="0">
              <a:solidFill>
                <a:schemeClr val="bg1"/>
              </a:solidFill>
            </a:endParaRPr>
          </a:p>
          <a:p>
            <a:pPr>
              <a:buSzPct val="200000"/>
            </a:pPr>
            <a:endParaRPr lang="pl-PL" sz="1600" b="1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721676" y="1370363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220192" y="2638879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3222174" y="3907395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2733551" y="5175910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>
            <a:off x="-1524000" y="1905000"/>
            <a:ext cx="3048000" cy="3048000"/>
          </a:xfrm>
          <a:prstGeom prst="arc">
            <a:avLst>
              <a:gd name="adj1" fmla="val 16200000"/>
              <a:gd name="adj2" fmla="val 5359794"/>
            </a:avLst>
          </a:prstGeom>
          <a:blipFill>
            <a:blip r:embed="rId3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lum bright="30000"/>
            </a:blip>
            <a:stretch>
              <a:fillRect/>
            </a:stretch>
          </a:blipFill>
          <a:ln>
            <a:noFill/>
          </a:ln>
          <a:effectLst>
            <a:innerShdw blurRad="304800" dist="50800" dir="189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grpSp>
        <p:nvGrpSpPr>
          <p:cNvPr id="2" name="Group 24"/>
          <p:cNvGrpSpPr/>
          <p:nvPr/>
        </p:nvGrpSpPr>
        <p:grpSpPr>
          <a:xfrm rot="5400000">
            <a:off x="-3129150" y="3314700"/>
            <a:ext cx="6246420" cy="228600"/>
            <a:chOff x="-3200400" y="3314700"/>
            <a:chExt cx="6246420" cy="228600"/>
          </a:xfrm>
        </p:grpSpPr>
        <p:sp>
          <p:nvSpPr>
            <p:cNvPr id="13" name="Rounded Rectangle 12"/>
            <p:cNvSpPr/>
            <p:nvPr/>
          </p:nvSpPr>
          <p:spPr>
            <a:xfrm rot="5400000">
              <a:off x="1331520" y="1828800"/>
              <a:ext cx="228600" cy="3200400"/>
            </a:xfrm>
            <a:prstGeom prst="roundRect">
              <a:avLst>
                <a:gd name="adj" fmla="val 350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 rot="5400000">
              <a:off x="-1714500" y="1828800"/>
              <a:ext cx="228600" cy="3200400"/>
            </a:xfrm>
            <a:prstGeom prst="roundRect">
              <a:avLst>
                <a:gd name="adj" fmla="val 35051"/>
              </a:avLst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</p:grpSp>
      <p:sp>
        <p:nvSpPr>
          <p:cNvPr id="22" name="Prostokąt 21"/>
          <p:cNvSpPr/>
          <p:nvPr/>
        </p:nvSpPr>
        <p:spPr>
          <a:xfrm>
            <a:off x="-324544" y="980728"/>
            <a:ext cx="3096344" cy="135421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 okresie wypoczynku</a:t>
            </a:r>
          </a:p>
          <a:p>
            <a:pPr algn="ctr"/>
            <a:r>
              <a:rPr lang="pl-PL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nasila się występowanie wszawicy wśród  </a:t>
            </a:r>
          </a:p>
          <a:p>
            <a:pPr algn="ctr"/>
            <a:r>
              <a:rPr lang="pl-PL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dzieci i młodzieży. </a:t>
            </a:r>
          </a:p>
          <a:p>
            <a:pPr algn="ctr"/>
            <a:r>
              <a:rPr lang="pl-PL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                Zaleca się:</a:t>
            </a:r>
          </a:p>
        </p:txBody>
      </p:sp>
      <p:sp useBgFill="1">
        <p:nvSpPr>
          <p:cNvPr id="20" name="Prostokąt zaokrąglony 19"/>
          <p:cNvSpPr/>
          <p:nvPr/>
        </p:nvSpPr>
        <p:spPr>
          <a:xfrm>
            <a:off x="179512" y="188640"/>
            <a:ext cx="8784976" cy="72008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  <a:ea typeface="Times New Roman" pitchFamily="18" charset="0"/>
                <a:cs typeface="Tahoma" pitchFamily="34" charset="0"/>
              </a:rPr>
              <a:t>„</a:t>
            </a:r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Dziecko nie jest głupie, </a:t>
            </a:r>
          </a:p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głupców wśród nich nie więcej niż wśród dorosłych”.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endParaRPr lang="pl-PL" sz="1400" i="1" dirty="0" smtClean="0">
              <a:solidFill>
                <a:schemeClr val="bg1"/>
              </a:solidFill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21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179513" y="188640"/>
            <a:ext cx="1008112" cy="68143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xmlns="" val="25648628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380000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83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c 13"/>
          <p:cNvSpPr/>
          <p:nvPr/>
        </p:nvSpPr>
        <p:spPr>
          <a:xfrm>
            <a:off x="-3429001" y="1"/>
            <a:ext cx="6858002" cy="6858000"/>
          </a:xfrm>
          <a:prstGeom prst="arc">
            <a:avLst>
              <a:gd name="adj1" fmla="val 16200000"/>
              <a:gd name="adj2" fmla="val 5370932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3203848" y="1124744"/>
            <a:ext cx="53223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>
                <a:solidFill>
                  <a:schemeClr val="bg1"/>
                </a:solidFill>
              </a:rPr>
              <a:t>Problem wszawicy w szkołach i przedszkolach </a:t>
            </a:r>
          </a:p>
          <a:p>
            <a:r>
              <a:rPr lang="pl-PL" sz="1400" b="1" dirty="0" smtClean="0">
                <a:solidFill>
                  <a:schemeClr val="bg1"/>
                </a:solidFill>
              </a:rPr>
              <a:t>nigdy nie przestał być aktualny. Z mniejszym lub większym natężeniem pojawia się on w placówkach edukacyjnych.  </a:t>
            </a:r>
          </a:p>
          <a:p>
            <a:r>
              <a:rPr lang="pl-PL" sz="1400" b="1" dirty="0" smtClean="0">
                <a:solidFill>
                  <a:schemeClr val="bg1"/>
                </a:solidFill>
              </a:rPr>
              <a:t>Szczególne nasilenie przypada na dwa okresy:</a:t>
            </a:r>
            <a:endParaRPr lang="pl-PL" sz="1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3779912" y="2492896"/>
            <a:ext cx="4824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400" b="1" dirty="0" smtClean="0">
                <a:solidFill>
                  <a:schemeClr val="bg1"/>
                </a:solidFill>
              </a:rPr>
              <a:t>Pierwszy to okres wakacji i początek roku szkolnego, </a:t>
            </a:r>
          </a:p>
          <a:p>
            <a:pPr lvl="0"/>
            <a:r>
              <a:rPr lang="pl-PL" sz="1400" b="1" dirty="0" smtClean="0">
                <a:solidFill>
                  <a:schemeClr val="bg1"/>
                </a:solidFill>
              </a:rPr>
              <a:t>gdy dzieci wracają z kolonii i obozów.</a:t>
            </a:r>
          </a:p>
          <a:p>
            <a:pPr lvl="0"/>
            <a:r>
              <a:rPr lang="pl-PL" sz="1400" b="1" dirty="0" smtClean="0">
                <a:solidFill>
                  <a:schemeClr val="bg1"/>
                </a:solidFill>
              </a:rPr>
              <a:t>W tym czasie wszy łatwo przechodzą z jednej głowy na drugą, gdyż dzieci przebywają nieustannie ze sobą, korzystają  z tych samych łazienek i sypialni</a:t>
            </a:r>
            <a:r>
              <a:rPr lang="pl-PL" sz="1600" b="1" dirty="0" smtClean="0">
                <a:solidFill>
                  <a:schemeClr val="bg1"/>
                </a:solidFill>
              </a:rPr>
              <a:t>. </a:t>
            </a:r>
            <a:endParaRPr lang="pl-PL" sz="16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3707904" y="3933056"/>
            <a:ext cx="51205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pl-PL" sz="1400" b="1" dirty="0" smtClean="0">
                <a:solidFill>
                  <a:schemeClr val="bg1"/>
                </a:solidFill>
              </a:rPr>
              <a:t>Drugi to okres jesienno-zimowy, gdy dzieci zaczynają nosić  czapki 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pl-PL" sz="1400" b="1" dirty="0" smtClean="0">
                <a:solidFill>
                  <a:schemeClr val="bg1"/>
                </a:solidFill>
              </a:rPr>
              <a:t>i  szaliki. Wszy na włosach mogą pojawić się nie tylko na głowie dzieci zaniedbanych, ale i zdrowych i dobrze odżywionych. 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pl-PL" sz="1400" b="1" dirty="0" smtClean="0">
                <a:solidFill>
                  <a:schemeClr val="bg1"/>
                </a:solidFill>
              </a:rPr>
              <a:t>Częściej występują u dziewczynek niż chłopców, gdyż znacznie częściej się obejmują, całują i nawzajem czeszą.</a:t>
            </a:r>
            <a:endParaRPr lang="pl-PL" sz="1400" b="1" dirty="0" smtClean="0">
              <a:ln w="18415" cmpd="sng"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lvl="0">
              <a:lnSpc>
                <a:spcPct val="100000"/>
              </a:lnSpc>
              <a:spcAft>
                <a:spcPts val="0"/>
              </a:spcAft>
            </a:pPr>
            <a:endParaRPr lang="pl-PL" sz="1400" b="1" dirty="0" smtClean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3203848" y="5445224"/>
            <a:ext cx="57606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>
                <a:solidFill>
                  <a:schemeClr val="bg1"/>
                </a:solidFill>
                <a:latin typeface="Calibri" pitchFamily="34" charset="0"/>
              </a:rPr>
              <a:t>Najbardziej poważnym błędem jest  zignorowanie tego problemu. Konsekwencją tego może być szybkie rozprzestrzenianie  się wszy głowowych w klasie lub szkole. Dzięki współpracy i komunikacji </a:t>
            </a:r>
          </a:p>
          <a:p>
            <a:r>
              <a:rPr lang="pl-PL" sz="1400" b="1" dirty="0" smtClean="0">
                <a:solidFill>
                  <a:schemeClr val="bg1"/>
                </a:solidFill>
                <a:latin typeface="Calibri" pitchFamily="34" charset="0"/>
              </a:rPr>
              <a:t>na linii nauczyciel - rodzic można tego skutecznie uniknąć.</a:t>
            </a:r>
          </a:p>
        </p:txBody>
      </p:sp>
      <p:sp>
        <p:nvSpPr>
          <p:cNvPr id="15" name="Oval 14"/>
          <p:cNvSpPr/>
          <p:nvPr/>
        </p:nvSpPr>
        <p:spPr>
          <a:xfrm>
            <a:off x="2721676" y="1370363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220192" y="2638879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3222174" y="3907395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2733551" y="5175910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>
            <a:off x="-1524000" y="1905000"/>
            <a:ext cx="3048000" cy="3048000"/>
          </a:xfrm>
          <a:prstGeom prst="arc">
            <a:avLst>
              <a:gd name="adj1" fmla="val 16200000"/>
              <a:gd name="adj2" fmla="val 535979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304800" dist="50800" dir="189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pic>
        <p:nvPicPr>
          <p:cNvPr id="20" name="Obraz 19" descr="puszk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756592" y="1676766"/>
            <a:ext cx="3766019" cy="3288444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softEdge rad="317500"/>
          </a:effectLst>
          <a:scene3d>
            <a:camera prst="isometricOffAxis1Right"/>
            <a:lightRig rig="threePt" dir="t"/>
          </a:scene3d>
        </p:spPr>
      </p:pic>
      <p:grpSp>
        <p:nvGrpSpPr>
          <p:cNvPr id="2" name="Group 24"/>
          <p:cNvGrpSpPr/>
          <p:nvPr/>
        </p:nvGrpSpPr>
        <p:grpSpPr>
          <a:xfrm rot="5400000">
            <a:off x="-3129150" y="3314700"/>
            <a:ext cx="6246420" cy="228600"/>
            <a:chOff x="-3200400" y="3314700"/>
            <a:chExt cx="6246420" cy="228600"/>
          </a:xfrm>
        </p:grpSpPr>
        <p:sp>
          <p:nvSpPr>
            <p:cNvPr id="13" name="Rounded Rectangle 12"/>
            <p:cNvSpPr/>
            <p:nvPr/>
          </p:nvSpPr>
          <p:spPr>
            <a:xfrm rot="5400000">
              <a:off x="1331520" y="1828800"/>
              <a:ext cx="228600" cy="3200400"/>
            </a:xfrm>
            <a:prstGeom prst="roundRect">
              <a:avLst>
                <a:gd name="adj" fmla="val 350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 rot="5400000">
              <a:off x="-1714500" y="1828800"/>
              <a:ext cx="228600" cy="3200400"/>
            </a:xfrm>
            <a:prstGeom prst="roundRect">
              <a:avLst>
                <a:gd name="adj" fmla="val 35051"/>
              </a:avLst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</p:grpSp>
      <p:sp>
        <p:nvSpPr>
          <p:cNvPr id="21" name="pole tekstowe 20"/>
          <p:cNvSpPr txBox="1"/>
          <p:nvPr/>
        </p:nvSpPr>
        <p:spPr>
          <a:xfrm>
            <a:off x="3419872" y="332656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OBJAWY  WSZAWICY</a:t>
            </a:r>
            <a:endParaRPr lang="pl-PL" sz="2400" b="1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 useBgFill="1">
        <p:nvSpPr>
          <p:cNvPr id="23" name="Prostokąt zaokrąglony 22"/>
          <p:cNvSpPr/>
          <p:nvPr/>
        </p:nvSpPr>
        <p:spPr>
          <a:xfrm>
            <a:off x="251520" y="116632"/>
            <a:ext cx="8784976" cy="72008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endParaRPr lang="pl-PL" sz="1200" i="1" dirty="0" smtClean="0">
              <a:solidFill>
                <a:schemeClr val="tx1"/>
              </a:solidFill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25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467544" y="116632"/>
            <a:ext cx="936104" cy="69719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7" name="Prostokąt 26"/>
          <p:cNvSpPr/>
          <p:nvPr/>
        </p:nvSpPr>
        <p:spPr>
          <a:xfrm>
            <a:off x="5436096" y="188640"/>
            <a:ext cx="338437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„Dzieci! - dumne miejcie zamiary ,</a:t>
            </a:r>
          </a:p>
          <a:p>
            <a:pPr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 górne miejcie marzenia i dążcie do sławy. </a:t>
            </a:r>
          </a:p>
          <a:p>
            <a:pPr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Coś z tego zawsze się stanie”.</a:t>
            </a:r>
            <a:endParaRPr lang="pl-PL" sz="1100" i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22" name="Prostokąt 21"/>
          <p:cNvSpPr/>
          <p:nvPr/>
        </p:nvSpPr>
        <p:spPr>
          <a:xfrm>
            <a:off x="0" y="1124744"/>
            <a:ext cx="2700808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WSZAWICA W SZKOLE- PROFILAKTYKA</a:t>
            </a:r>
          </a:p>
        </p:txBody>
      </p:sp>
    </p:spTree>
    <p:extLst>
      <p:ext uri="{BB962C8B-B14F-4D97-AF65-F5344CB8AC3E}">
        <p14:creationId xmlns:p14="http://schemas.microsoft.com/office/powerpoint/2010/main" xmlns="" val="25648628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380000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83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c 13"/>
          <p:cNvSpPr/>
          <p:nvPr/>
        </p:nvSpPr>
        <p:spPr>
          <a:xfrm>
            <a:off x="-3429001" y="1"/>
            <a:ext cx="6858002" cy="6858000"/>
          </a:xfrm>
          <a:prstGeom prst="arc">
            <a:avLst>
              <a:gd name="adj1" fmla="val 16200000"/>
              <a:gd name="adj2" fmla="val 5370932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3138049" y="1279566"/>
            <a:ext cx="57544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600" b="1" dirty="0" smtClean="0">
                <a:solidFill>
                  <a:schemeClr val="bg1"/>
                </a:solidFill>
              </a:rPr>
              <a:t>Jeśli zaobserwujemy problem wszawicy w swojej klasie czy grupie przedszkolnej , ograniczajmy  zabawy grupowe, które sprzyjają rozprzestrzenianiu się wszy.</a:t>
            </a:r>
          </a:p>
        </p:txBody>
      </p:sp>
      <p:sp>
        <p:nvSpPr>
          <p:cNvPr id="9" name="TextBox 8"/>
          <p:cNvSpPr txBox="1"/>
          <p:nvPr/>
        </p:nvSpPr>
        <p:spPr>
          <a:xfrm flipH="1">
            <a:off x="3635896" y="2348880"/>
            <a:ext cx="51925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l-PL" sz="1600" b="1" dirty="0" smtClean="0">
                <a:solidFill>
                  <a:schemeClr val="bg1"/>
                </a:solidFill>
              </a:rPr>
              <a:t>Można uświadomić dzieciom, czym jest wszawica. </a:t>
            </a:r>
          </a:p>
          <a:p>
            <a:pPr lvl="0"/>
            <a:r>
              <a:rPr lang="pl-PL" sz="1600" b="1" dirty="0" smtClean="0">
                <a:solidFill>
                  <a:schemeClr val="bg1"/>
                </a:solidFill>
              </a:rPr>
              <a:t>Pamiętajmy, aby dzieci przede wszystkim dowiedziały się, </a:t>
            </a:r>
          </a:p>
          <a:p>
            <a:pPr lvl="0"/>
            <a:r>
              <a:rPr lang="pl-PL" sz="1600" b="1" dirty="0" smtClean="0">
                <a:solidFill>
                  <a:schemeClr val="bg1"/>
                </a:solidFill>
              </a:rPr>
              <a:t>że problem ten zdarza się każdemu oraz że nie jest to choroba wynikająca z braku higieny i ubóstwa.</a:t>
            </a:r>
          </a:p>
        </p:txBody>
      </p:sp>
      <p:sp>
        <p:nvSpPr>
          <p:cNvPr id="10" name="TextBox 9"/>
          <p:cNvSpPr txBox="1"/>
          <p:nvPr/>
        </p:nvSpPr>
        <p:spPr>
          <a:xfrm flipH="1">
            <a:off x="3635896" y="3789040"/>
            <a:ext cx="51205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600" b="1" dirty="0" smtClean="0">
                <a:solidFill>
                  <a:schemeClr val="bg1"/>
                </a:solidFill>
                <a:latin typeface="Calibri" pitchFamily="34" charset="0"/>
              </a:rPr>
              <a:t>Podczas rozmowy na temat wszawicy nie wskazujmy nigdy na konkretne osoby w klasie czy grupie.</a:t>
            </a:r>
          </a:p>
          <a:p>
            <a:pPr lvl="0"/>
            <a:r>
              <a:rPr lang="pl-PL" sz="1600" b="1" dirty="0" smtClean="0">
                <a:solidFill>
                  <a:schemeClr val="bg1"/>
                </a:solidFill>
                <a:latin typeface="Calibri" pitchFamily="34" charset="0"/>
              </a:rPr>
              <a:t> Przekażmy uczniom, że zarażone osoby nie mogą być przedmiotem dyskryminacji, poniżania czy wyśmiewania.</a:t>
            </a:r>
          </a:p>
          <a:p>
            <a:pPr>
              <a:buSzPct val="200000"/>
            </a:pPr>
            <a:endParaRPr lang="pl-PL" sz="1600" b="1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3193470" y="5113317"/>
            <a:ext cx="59505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 smtClean="0">
                <a:solidFill>
                  <a:schemeClr val="bg1"/>
                </a:solidFill>
                <a:latin typeface="Calibri" pitchFamily="34" charset="0"/>
              </a:rPr>
              <a:t>Jeżeli dziecko miało bliski kontakt z zakażonym wszawicą kolegą </a:t>
            </a:r>
          </a:p>
          <a:p>
            <a:r>
              <a:rPr lang="pl-PL" sz="1600" b="1" dirty="0" smtClean="0">
                <a:solidFill>
                  <a:schemeClr val="bg1"/>
                </a:solidFill>
                <a:latin typeface="Calibri" pitchFamily="34" charset="0"/>
              </a:rPr>
              <a:t>z klasy lub grupy przedszkolnej lub członkiem rodziny – </a:t>
            </a:r>
          </a:p>
          <a:p>
            <a:r>
              <a:rPr lang="pl-PL" sz="1600" b="1" dirty="0" smtClean="0">
                <a:solidFill>
                  <a:schemeClr val="bg1"/>
                </a:solidFill>
                <a:latin typeface="Calibri" pitchFamily="34" charset="0"/>
              </a:rPr>
              <a:t>należy czystość głowy  sprawdzać regularnie.</a:t>
            </a:r>
            <a:endParaRPr lang="pl-PL" sz="1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lvl="0">
              <a:buSzPct val="200000"/>
            </a:pPr>
            <a:endParaRPr lang="pl-PL" sz="1600" b="1" dirty="0" smtClean="0">
              <a:solidFill>
                <a:schemeClr val="bg1"/>
              </a:solidFill>
            </a:endParaRPr>
          </a:p>
          <a:p>
            <a:pPr>
              <a:buSzPct val="200000"/>
            </a:pPr>
            <a:endParaRPr lang="pl-PL" sz="1600" b="1" dirty="0" smtClean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721676" y="1370363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220192" y="2638879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3222174" y="3907395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2733551" y="5175910"/>
            <a:ext cx="311727" cy="31172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9" name="Arc 18"/>
          <p:cNvSpPr/>
          <p:nvPr/>
        </p:nvSpPr>
        <p:spPr>
          <a:xfrm>
            <a:off x="-1524000" y="1905000"/>
            <a:ext cx="3048000" cy="3048000"/>
          </a:xfrm>
          <a:prstGeom prst="arc">
            <a:avLst>
              <a:gd name="adj1" fmla="val 16200000"/>
              <a:gd name="adj2" fmla="val 5359794"/>
            </a:avLst>
          </a:prstGeom>
          <a:blipFill>
            <a:blip r:embed="rId3" cstate="print">
              <a:duotone>
                <a:prstClr val="black"/>
                <a:srgbClr val="FFFF0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  <a:effectLst>
            <a:innerShdw blurRad="304800" dist="50800" dir="189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grpSp>
        <p:nvGrpSpPr>
          <p:cNvPr id="2" name="Group 24"/>
          <p:cNvGrpSpPr/>
          <p:nvPr/>
        </p:nvGrpSpPr>
        <p:grpSpPr>
          <a:xfrm rot="5400000">
            <a:off x="-3129150" y="3314700"/>
            <a:ext cx="6246420" cy="228600"/>
            <a:chOff x="-3200400" y="3314700"/>
            <a:chExt cx="6246420" cy="228600"/>
          </a:xfrm>
        </p:grpSpPr>
        <p:sp>
          <p:nvSpPr>
            <p:cNvPr id="13" name="Rounded Rectangle 12"/>
            <p:cNvSpPr/>
            <p:nvPr/>
          </p:nvSpPr>
          <p:spPr>
            <a:xfrm rot="5400000">
              <a:off x="1331520" y="1828800"/>
              <a:ext cx="228600" cy="3200400"/>
            </a:xfrm>
            <a:prstGeom prst="roundRect">
              <a:avLst>
                <a:gd name="adj" fmla="val 350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 rot="5400000">
              <a:off x="-1714500" y="1828800"/>
              <a:ext cx="228600" cy="3200400"/>
            </a:xfrm>
            <a:prstGeom prst="roundRect">
              <a:avLst>
                <a:gd name="adj" fmla="val 35051"/>
              </a:avLst>
            </a:prstGeom>
            <a:no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prstMaterial="matte">
              <a:bevelT w="63500" h="63500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</p:grpSp>
      <p:sp>
        <p:nvSpPr>
          <p:cNvPr id="22" name="Prostokąt 21"/>
          <p:cNvSpPr/>
          <p:nvPr/>
        </p:nvSpPr>
        <p:spPr>
          <a:xfrm>
            <a:off x="-324544" y="1052736"/>
            <a:ext cx="3096344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WSZAWICA W SZKOLE- PROFILAKTYKA</a:t>
            </a:r>
          </a:p>
        </p:txBody>
      </p:sp>
      <p:sp useBgFill="1">
        <p:nvSpPr>
          <p:cNvPr id="20" name="Prostokąt zaokrąglony 19"/>
          <p:cNvSpPr/>
          <p:nvPr/>
        </p:nvSpPr>
        <p:spPr>
          <a:xfrm>
            <a:off x="179512" y="188640"/>
            <a:ext cx="8784976" cy="72008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  <a:ea typeface="Times New Roman" pitchFamily="18" charset="0"/>
                <a:cs typeface="Tahoma" pitchFamily="34" charset="0"/>
              </a:rPr>
              <a:t>„</a:t>
            </a:r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Dziecko nie jest głupie, </a:t>
            </a:r>
          </a:p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głupców wśród nich nie więcej niż wśród dorosłych”.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endParaRPr lang="pl-PL" sz="1400" i="1" dirty="0" smtClean="0">
              <a:solidFill>
                <a:schemeClr val="bg1"/>
              </a:solidFill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21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179513" y="188640"/>
            <a:ext cx="1008112" cy="68143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xmlns="" val="25648628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380000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320000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9975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Prostokąt zaokrąglony 15"/>
          <p:cNvSpPr/>
          <p:nvPr/>
        </p:nvSpPr>
        <p:spPr>
          <a:xfrm>
            <a:off x="179512" y="116632"/>
            <a:ext cx="8784976" cy="86409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2" name="Symbol zastępczy numeru slajdu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23</a:t>
            </a:fld>
            <a:endParaRPr lang="pl-PL" dirty="0"/>
          </a:p>
        </p:txBody>
      </p:sp>
      <p:pic>
        <p:nvPicPr>
          <p:cNvPr id="6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95536" y="130968"/>
            <a:ext cx="1008112" cy="80739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411760" y="234806"/>
            <a:ext cx="64807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/>
            <a:r>
              <a:rPr lang="pl-PL" sz="1200" i="1" dirty="0" smtClean="0">
                <a:latin typeface="Bookman Old Style" pitchFamily="18" charset="0"/>
              </a:rPr>
              <a:t>„Mamy dwa wyrazy: swoboda i wolność. </a:t>
            </a:r>
          </a:p>
          <a:p>
            <a:pPr lvl="0" algn="r"/>
            <a:r>
              <a:rPr lang="pl-PL" sz="1200" i="1" dirty="0" smtClean="0">
                <a:latin typeface="Bookman Old Style" pitchFamily="18" charset="0"/>
              </a:rPr>
              <a:t>Swoboda, zda mi się oznacza posiadanie: rozporządzam swoją osobą.</a:t>
            </a:r>
          </a:p>
          <a:p>
            <a:pPr lvl="0" algn="r"/>
            <a:r>
              <a:rPr lang="pl-PL" sz="1200" i="1" dirty="0" smtClean="0">
                <a:latin typeface="Bookman Old Style" pitchFamily="18" charset="0"/>
              </a:rPr>
              <a:t> W wolności mamy pierwiastek woli, więc czynu zrodzonego z dążenia”.</a:t>
            </a:r>
            <a:endParaRPr lang="pl-PL" sz="1200" i="1" dirty="0">
              <a:latin typeface="Bookman Old Style" pitchFamily="18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23528" y="1556792"/>
            <a:ext cx="8496944" cy="4699159"/>
          </a:xfrm>
          <a:prstGeom prst="flowChartAlternateProcess">
            <a:avLst/>
          </a:prstGeom>
          <a:noFill/>
          <a:ln>
            <a:noFill/>
          </a:ln>
          <a:effectLst>
            <a:softEdge rad="317500"/>
          </a:effectLst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pl-PL" b="1" dirty="0" smtClean="0"/>
              <a:t>Szybka reakcja na zarażenie wszami głowowymi </a:t>
            </a:r>
          </a:p>
          <a:p>
            <a:pPr lvl="0" algn="ctr"/>
            <a:r>
              <a:rPr lang="pl-PL" b="1" dirty="0" smtClean="0"/>
              <a:t>pozwala uniknąć rozprzestrzeniania się ich w szkole czy przedszkolu.</a:t>
            </a:r>
          </a:p>
          <a:p>
            <a:pPr algn="ctr"/>
            <a:endParaRPr lang="pl-PL" dirty="0" smtClean="0"/>
          </a:p>
          <a:p>
            <a:pPr lvl="0"/>
            <a:endParaRPr lang="pl-PL" dirty="0" smtClean="0"/>
          </a:p>
          <a:p>
            <a:pPr lvl="0"/>
            <a:endParaRPr lang="pl-PL" dirty="0" smtClean="0"/>
          </a:p>
          <a:p>
            <a:pPr lvl="0"/>
            <a:r>
              <a:rPr lang="pl-PL" b="1" dirty="0" smtClean="0"/>
              <a:t>Gdy zauważymy niepokojące objawy </a:t>
            </a:r>
          </a:p>
          <a:p>
            <a:pPr lvl="0"/>
            <a:r>
              <a:rPr lang="pl-PL" b="1" dirty="0" smtClean="0"/>
              <a:t>wśród uczniów, przedszkolaków</a:t>
            </a:r>
          </a:p>
          <a:p>
            <a:pPr lvl="0"/>
            <a:r>
              <a:rPr lang="pl-PL" b="1" dirty="0" smtClean="0"/>
              <a:t>warto skontaktować się z rodzicami.</a:t>
            </a:r>
          </a:p>
          <a:p>
            <a:pPr lvl="0" algn="ctr"/>
            <a:endParaRPr lang="pl-PL" b="1" dirty="0" smtClean="0"/>
          </a:p>
          <a:p>
            <a:pPr lvl="0" algn="ctr"/>
            <a:endParaRPr lang="pl-PL" b="1" dirty="0" smtClean="0"/>
          </a:p>
          <a:p>
            <a:pPr lvl="0" algn="ctr"/>
            <a:endParaRPr lang="pl-PL" b="1" dirty="0" smtClean="0"/>
          </a:p>
          <a:p>
            <a:r>
              <a:rPr lang="pl-PL" b="1" dirty="0" smtClean="0"/>
              <a:t>Przede wszystkim trzeba uspokoić</a:t>
            </a:r>
          </a:p>
          <a:p>
            <a:r>
              <a:rPr lang="pl-PL" b="1" dirty="0" smtClean="0"/>
              <a:t> rodziców, ale także </a:t>
            </a:r>
          </a:p>
          <a:p>
            <a:r>
              <a:rPr lang="pl-PL" b="1" dirty="0" smtClean="0"/>
              <a:t>zwróć się do nich  z prośbą </a:t>
            </a:r>
          </a:p>
          <a:p>
            <a:r>
              <a:rPr lang="pl-PL" b="1" dirty="0" smtClean="0"/>
              <a:t>o szybkie rozwiązanie problemu.</a:t>
            </a:r>
            <a:endParaRPr lang="pl-PL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2050" name="Picture 2" descr="C:\Users\m.frankowska\Pictures\12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988840"/>
            <a:ext cx="4184327" cy="43924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numeru slajdu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24</a:t>
            </a:fld>
            <a:endParaRPr lang="pl-PL" dirty="0"/>
          </a:p>
        </p:txBody>
      </p:sp>
      <p:sp useBgFill="1">
        <p:nvSpPr>
          <p:cNvPr id="5" name="Prostokąt zaokrąglony 4"/>
          <p:cNvSpPr/>
          <p:nvPr/>
        </p:nvSpPr>
        <p:spPr>
          <a:xfrm>
            <a:off x="179512" y="116632"/>
            <a:ext cx="8784976" cy="86409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6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3528" y="116632"/>
            <a:ext cx="1008110" cy="80739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131840" y="420053"/>
            <a:ext cx="56166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200" i="1" u="none" strike="noStrike" cap="none" normalizeH="0" baseline="0" dirty="0" smtClean="0">
                <a:ln>
                  <a:noFill/>
                </a:ln>
                <a:effectLst/>
                <a:latin typeface="Bookman Old Style" pitchFamily="18" charset="0"/>
                <a:ea typeface="Times New Roman" pitchFamily="18" charset="0"/>
                <a:cs typeface="Tahoma" pitchFamily="34" charset="0"/>
              </a:rPr>
              <a:t>„Kiedy śmieje się dziecko, śmieje się cały świat”.</a:t>
            </a:r>
            <a:endParaRPr kumimoji="0" lang="pl-PL" sz="1200" i="1" u="none" strike="noStrike" cap="none" normalizeH="0" baseline="0" dirty="0" smtClean="0">
              <a:ln>
                <a:noFill/>
              </a:ln>
              <a:effectLst/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251520" y="1196752"/>
            <a:ext cx="5328592" cy="4494848"/>
          </a:xfrm>
          <a:prstGeom prst="flowChartAlternateProcess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pl-PL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66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Pamiętaj!</a:t>
            </a:r>
          </a:p>
          <a:p>
            <a:pPr lvl="0" algn="ctr"/>
            <a:r>
              <a:rPr lang="pl-PL" sz="1600" dirty="0" smtClean="0">
                <a:solidFill>
                  <a:srgbClr val="002060"/>
                </a:solidFill>
              </a:rPr>
              <a:t>Wszawica może także dotknąć osoby dorosłe, </a:t>
            </a:r>
          </a:p>
          <a:p>
            <a:pPr lvl="0" algn="ctr"/>
            <a:r>
              <a:rPr lang="pl-PL" sz="1600" dirty="0" smtClean="0">
                <a:solidFill>
                  <a:srgbClr val="002060"/>
                </a:solidFill>
              </a:rPr>
              <a:t>które miały kontakt z zarażonym dzieckiem. </a:t>
            </a:r>
          </a:p>
          <a:p>
            <a:pPr lvl="0" algn="ctr"/>
            <a:endParaRPr lang="pl-PL" sz="1600" dirty="0" smtClean="0">
              <a:solidFill>
                <a:srgbClr val="002060"/>
              </a:solidFill>
            </a:endParaRPr>
          </a:p>
          <a:p>
            <a:pPr lvl="0" algn="ctr"/>
            <a:r>
              <a:rPr lang="pl-PL" sz="1600" dirty="0" smtClean="0">
                <a:solidFill>
                  <a:srgbClr val="002060"/>
                </a:solidFill>
              </a:rPr>
              <a:t>Zwróć na to uwagę rodzicom, </a:t>
            </a:r>
          </a:p>
          <a:p>
            <a:pPr lvl="0" algn="ctr"/>
            <a:r>
              <a:rPr lang="pl-PL" sz="1600" dirty="0" smtClean="0">
                <a:solidFill>
                  <a:srgbClr val="002060"/>
                </a:solidFill>
              </a:rPr>
              <a:t>jak też sam przeprowadź samokontrolę.</a:t>
            </a:r>
          </a:p>
          <a:p>
            <a:pPr lvl="0" algn="ctr"/>
            <a:endParaRPr lang="pl-PL" sz="1600" dirty="0" smtClean="0">
              <a:solidFill>
                <a:srgbClr val="002060"/>
              </a:solidFill>
            </a:endParaRPr>
          </a:p>
          <a:p>
            <a:pPr lvl="0" algn="ctr"/>
            <a:r>
              <a:rPr lang="pl-PL" sz="1600" dirty="0" smtClean="0">
                <a:solidFill>
                  <a:srgbClr val="002060"/>
                </a:solidFill>
              </a:rPr>
              <a:t>Zachęć rodziców do regularnego sprawdzania włosów dziecka przynajmniej raz na 2 tygodnie </a:t>
            </a:r>
          </a:p>
          <a:p>
            <a:pPr lvl="0" algn="ctr"/>
            <a:r>
              <a:rPr lang="pl-PL" sz="1600" dirty="0" smtClean="0">
                <a:solidFill>
                  <a:srgbClr val="002060"/>
                </a:solidFill>
              </a:rPr>
              <a:t>oraz zawsze po wspólnym wyjeździe klasowym </a:t>
            </a:r>
          </a:p>
          <a:p>
            <a:pPr lvl="0" algn="ctr"/>
            <a:r>
              <a:rPr lang="pl-PL" sz="1600" dirty="0" smtClean="0">
                <a:solidFill>
                  <a:srgbClr val="002060"/>
                </a:solidFill>
              </a:rPr>
              <a:t>(na przykład na wycieczkę).</a:t>
            </a:r>
          </a:p>
          <a:p>
            <a:pPr lvl="0" algn="ctr"/>
            <a:endParaRPr lang="pl-PL" sz="1600" dirty="0" smtClean="0">
              <a:solidFill>
                <a:srgbClr val="002060"/>
              </a:solidFill>
            </a:endParaRPr>
          </a:p>
          <a:p>
            <a:pPr lvl="0" algn="ctr"/>
            <a:r>
              <a:rPr lang="pl-PL" sz="1600" dirty="0" smtClean="0">
                <a:solidFill>
                  <a:srgbClr val="002060"/>
                </a:solidFill>
              </a:rPr>
              <a:t>Zwróć uwagę, </a:t>
            </a:r>
          </a:p>
          <a:p>
            <a:pPr lvl="0" algn="ctr"/>
            <a:r>
              <a:rPr lang="pl-PL" sz="1600" dirty="0" smtClean="0">
                <a:solidFill>
                  <a:srgbClr val="002060"/>
                </a:solidFill>
              </a:rPr>
              <a:t>że dziecko przed kuracją antywszawicową </a:t>
            </a:r>
          </a:p>
          <a:p>
            <a:pPr lvl="0" algn="ctr"/>
            <a:r>
              <a:rPr lang="pl-PL" sz="1600" dirty="0" smtClean="0">
                <a:solidFill>
                  <a:srgbClr val="002060"/>
                </a:solidFill>
              </a:rPr>
              <a:t>może na kilka dni zostać w domu.</a:t>
            </a:r>
          </a:p>
          <a:p>
            <a:pPr lvl="0" algn="ctr"/>
            <a:endParaRPr lang="pl-PL" sz="1600" b="1" dirty="0" smtClean="0">
              <a:solidFill>
                <a:srgbClr val="002060"/>
              </a:solidFill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5796136" y="1556792"/>
            <a:ext cx="3096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ROZMAWIAJ </a:t>
            </a:r>
          </a:p>
          <a:p>
            <a:pPr algn="ctr"/>
            <a:r>
              <a:rPr lang="pl-PL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Z  RODZICAMI  DZIECKA</a:t>
            </a:r>
          </a:p>
        </p:txBody>
      </p:sp>
      <p:pic>
        <p:nvPicPr>
          <p:cNvPr id="4" name="Symbol zastępczy zawartości 3" descr="d3.pn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-10000" contrast="30000"/>
          </a:blip>
          <a:stretch>
            <a:fillRect/>
          </a:stretch>
        </p:blipFill>
        <p:spPr>
          <a:xfrm>
            <a:off x="5292080" y="2780928"/>
            <a:ext cx="3720399" cy="3528392"/>
          </a:xfrm>
          <a:prstGeom prst="rect">
            <a:avLst/>
          </a:prstGeom>
          <a:ln>
            <a:noFill/>
          </a:ln>
          <a:effectLst>
            <a:outerShdw blurRad="444500" dist="228600" dir="2700000" sx="101000" sy="101000" algn="ctr">
              <a:schemeClr val="tx1"/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Prostokąt zaokrąglony 14"/>
          <p:cNvSpPr/>
          <p:nvPr/>
        </p:nvSpPr>
        <p:spPr>
          <a:xfrm>
            <a:off x="179512" y="0"/>
            <a:ext cx="8784976" cy="90872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  <a:ea typeface="Times New Roman" pitchFamily="18" charset="0"/>
                <a:cs typeface="Tahoma" pitchFamily="34" charset="0"/>
              </a:rPr>
              <a:t>„Nie odtrącaj mnie, gdy dręczę cię pytaniami.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  <a:ea typeface="Times New Roman" pitchFamily="18" charset="0"/>
                <a:cs typeface="Tahoma" pitchFamily="34" charset="0"/>
              </a:rPr>
              <a:t> Może się wkrótce okazać, że zamiast prosić cię o wyjaśnienia, 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  <a:ea typeface="Times New Roman" pitchFamily="18" charset="0"/>
                <a:cs typeface="Tahoma" pitchFamily="34" charset="0"/>
              </a:rPr>
              <a:t>poszukam ich gdzie indziej”.</a:t>
            </a:r>
            <a:endParaRPr lang="pl-PL" sz="1100" i="1" dirty="0" smtClean="0">
              <a:solidFill>
                <a:schemeClr val="tx1"/>
              </a:solidFill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14" name="Picture 2" descr="C:\Users\m.frankowska\Desktop\dzi14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831B2A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467544" y="3140968"/>
            <a:ext cx="2750951" cy="2853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90000" dir="5400000" sy="-100000" algn="bl" rotWithShape="0"/>
          </a:effectLst>
        </p:spPr>
      </p:pic>
      <p:pic>
        <p:nvPicPr>
          <p:cNvPr id="13" name="Picture 2" descr="C:\Users\m.frankowska\Desktop\dzi14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C000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3707904" y="2564904"/>
            <a:ext cx="2750951" cy="244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C:\Users\m.frankowska\Desktop\dzi14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831B2A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5076056" y="3933056"/>
            <a:ext cx="2750951" cy="2205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90000" dir="5400000" sy="-100000" algn="bl" rotWithShape="0"/>
          </a:effectLst>
        </p:spPr>
      </p:pic>
      <p:pic>
        <p:nvPicPr>
          <p:cNvPr id="11" name="Picture 2" descr="C:\Users\m.frankowska\Desktop\dzi14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411760" y="3645024"/>
            <a:ext cx="3816424" cy="2421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90000" dist="50800" dir="5400000" sy="-100000" algn="bl" rotWithShape="0"/>
          </a:effectLst>
        </p:spPr>
      </p:pic>
      <p:pic>
        <p:nvPicPr>
          <p:cNvPr id="6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95536" y="116632"/>
            <a:ext cx="936104" cy="71712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9" name="Symbol zastępczy zawartości 8"/>
          <p:cNvSpPr>
            <a:spLocks noGrp="1"/>
          </p:cNvSpPr>
          <p:nvPr>
            <p:ph idx="1"/>
          </p:nvPr>
        </p:nvSpPr>
        <p:spPr>
          <a:xfrm>
            <a:off x="683568" y="1484784"/>
            <a:ext cx="3888432" cy="3456384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2">
                <a:lumMod val="20000"/>
                <a:lumOff val="80000"/>
                <a:alpha val="40000"/>
              </a:schemeClr>
            </a:glow>
          </a:effectLst>
          <a:scene3d>
            <a:camera prst="perspectiveHeroicExtremeRightFacing"/>
            <a:lightRig rig="threePt" dir="t"/>
          </a:scene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pl-PL" sz="2000" dirty="0" smtClean="0">
              <a:latin typeface="Arial Black" pitchFamily="34" charset="0"/>
            </a:endParaRPr>
          </a:p>
          <a:p>
            <a:pPr algn="ctr">
              <a:buNone/>
            </a:pPr>
            <a:endParaRPr lang="pl-PL" sz="1800" dirty="0" smtClean="0">
              <a:solidFill>
                <a:srgbClr val="FFFF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pl-PL" sz="1800" dirty="0" smtClean="0">
                <a:solidFill>
                  <a:srgbClr val="002060"/>
                </a:solidFill>
                <a:latin typeface="Arial Black" pitchFamily="34" charset="0"/>
              </a:rPr>
              <a:t>Wszawica dotyka osoby żyjące w różnych </a:t>
            </a:r>
          </a:p>
          <a:p>
            <a:pPr algn="ctr">
              <a:buNone/>
            </a:pPr>
            <a:r>
              <a:rPr lang="pl-PL" sz="1800" dirty="0" smtClean="0">
                <a:solidFill>
                  <a:srgbClr val="002060"/>
                </a:solidFill>
                <a:latin typeface="Arial Black" pitchFamily="34" charset="0"/>
              </a:rPr>
              <a:t>strefach klimatycznych, prowadzące zróżnicowany tryb życia </a:t>
            </a:r>
          </a:p>
          <a:p>
            <a:pPr algn="ctr">
              <a:buNone/>
            </a:pPr>
            <a:r>
              <a:rPr lang="pl-PL" sz="1800" dirty="0" smtClean="0">
                <a:solidFill>
                  <a:srgbClr val="002060"/>
                </a:solidFill>
                <a:latin typeface="Arial Black" pitchFamily="34" charset="0"/>
              </a:rPr>
              <a:t>i będące w różnym wieku.</a:t>
            </a:r>
            <a:r>
              <a:rPr lang="pl-PL" sz="1800" dirty="0" smtClean="0">
                <a:solidFill>
                  <a:srgbClr val="FFFF00"/>
                </a:solidFill>
                <a:latin typeface="Arial Black" pitchFamily="34" charset="0"/>
              </a:rPr>
              <a:t> </a:t>
            </a:r>
          </a:p>
          <a:p>
            <a:pPr algn="ctr"/>
            <a:endParaRPr lang="pl-PL" sz="2000" dirty="0" smtClean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25</a:t>
            </a:fld>
            <a:endParaRPr lang="pl-PL" dirty="0"/>
          </a:p>
        </p:txBody>
      </p:sp>
      <p:sp>
        <p:nvSpPr>
          <p:cNvPr id="10" name="Symbol zastępczy zawartości 8"/>
          <p:cNvSpPr txBox="1">
            <a:spLocks/>
          </p:cNvSpPr>
          <p:nvPr/>
        </p:nvSpPr>
        <p:spPr>
          <a:xfrm>
            <a:off x="4860032" y="1484784"/>
            <a:ext cx="3608784" cy="3384376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glow rad="228600">
              <a:schemeClr val="accent2">
                <a:lumMod val="20000"/>
                <a:lumOff val="80000"/>
                <a:alpha val="40000"/>
              </a:schemeClr>
            </a:glow>
          </a:effectLst>
          <a:scene3d>
            <a:camera prst="perspectiveHeroicExtremeLeftFacing"/>
            <a:lightRig rig="threePt" dir="t"/>
          </a:scene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>
            <a:normAutofit lnSpcReduction="10000"/>
          </a:bodyPr>
          <a:lstStyle/>
          <a:p>
            <a:pPr marL="420624" marR="0" lvl="0" indent="-384048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pl-PL" sz="20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420624" marR="0" lvl="0" indent="-384048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kumimoji="0" lang="pl-PL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420624" marR="0" lvl="0" indent="-384048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pl-PL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Istotnym staje się obalenie tabu związanego                 z wszawicą                       i uświadomienie, </a:t>
            </a:r>
          </a:p>
          <a:p>
            <a:pPr marL="420624" marR="0" lvl="0" indent="-384048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pl-PL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że wszyscy jesteśmy</a:t>
            </a:r>
          </a:p>
          <a:p>
            <a:pPr marL="420624" marR="0" lvl="0" indent="-384048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pl-PL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na nią narażeni!</a:t>
            </a:r>
            <a:r>
              <a:rPr kumimoji="0" lang="pl-PL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/>
            </a:r>
            <a:br>
              <a:rPr kumimoji="0" lang="pl-PL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</a:br>
            <a:endParaRPr kumimoji="0" lang="pl-PL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2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2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2">
                <a:lumMod val="60000"/>
                <a:lumOff val="40000"/>
                <a:shade val="100000"/>
                <a:satMod val="11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Prostokąt zaokrąglony 15"/>
          <p:cNvSpPr/>
          <p:nvPr/>
        </p:nvSpPr>
        <p:spPr>
          <a:xfrm>
            <a:off x="179512" y="116632"/>
            <a:ext cx="8784976" cy="100811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3528" y="188640"/>
            <a:ext cx="1008112" cy="83333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355976" y="476672"/>
            <a:ext cx="43924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/>
            <a:r>
              <a:rPr lang="pl-PL" sz="1200" i="1" dirty="0" smtClean="0">
                <a:solidFill>
                  <a:srgbClr val="002060"/>
                </a:solidFill>
                <a:latin typeface="Bookman Old Style" pitchFamily="18" charset="0"/>
              </a:rPr>
              <a:t>„Nie wolno zostawiać świata takim, jakim jest”.</a:t>
            </a:r>
            <a:endParaRPr lang="pl-PL" sz="1200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899592" y="1844824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pic>
        <p:nvPicPr>
          <p:cNvPr id="9" name="Obraz 8" descr="tło 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700808"/>
            <a:ext cx="8424936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3779912" y="2348880"/>
            <a:ext cx="4608512" cy="3312368"/>
          </a:xfr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Wszawicą  można nią zarazić się wyłącznie przez kontakt z chorą osobą lub jej rzeczami osobistymi.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Podatność na zakażenie jest identyczna                           w przypadku czystych i brudnych włosów.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Nie ma nią także wpływu rodzaj, gęstość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czy długość włosów.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Jedną z ważnych zasad higieny osobistej w każdej rodzinie powinna być regularna kontrola włosów, a w razie pojawienia się wszy głowowych przeprowadzenie odpowiedniej kuracji  za pomocą preparatu                                 o udokumentowanej skuteczności. </a:t>
            </a:r>
          </a:p>
          <a:p>
            <a:endParaRPr lang="pl-PL" dirty="0" smtClean="0">
              <a:solidFill>
                <a:srgbClr val="002060"/>
              </a:solidFill>
            </a:endParaRPr>
          </a:p>
        </p:txBody>
      </p:sp>
      <p:sp>
        <p:nvSpPr>
          <p:cNvPr id="13" name="Symbol zastępczy numeru slajdu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26</a:t>
            </a:fld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2555776" y="1196752"/>
            <a:ext cx="3888432" cy="40011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pl-PL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 pitchFamily="34" charset="0"/>
              </a:rPr>
              <a:t>Fakty i mity o wszawicy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539552" y="4005064"/>
            <a:ext cx="2952328" cy="135421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pl-PL" sz="1600" b="1" i="1" dirty="0" smtClean="0">
              <a:solidFill>
                <a:schemeClr val="tx1"/>
              </a:solidFill>
            </a:endParaRPr>
          </a:p>
          <a:p>
            <a:pPr lvl="0" algn="ctr"/>
            <a:r>
              <a:rPr lang="pl-PL" sz="1600" b="1" i="1" dirty="0" smtClean="0">
                <a:solidFill>
                  <a:srgbClr val="002060"/>
                </a:solidFill>
              </a:rPr>
              <a:t>„Wszawica jest chorobą brudnych włosów i wynika                    z braku higieny</a:t>
            </a:r>
            <a:r>
              <a:rPr lang="pl-PL" sz="1600" b="1" dirty="0" smtClean="0">
                <a:solidFill>
                  <a:srgbClr val="002060"/>
                </a:solidFill>
              </a:rPr>
              <a:t>.</a:t>
            </a:r>
            <a:r>
              <a:rPr lang="pl-PL" sz="1600" b="1" i="1" dirty="0" smtClean="0">
                <a:solidFill>
                  <a:srgbClr val="002060"/>
                </a:solidFill>
              </a:rPr>
              <a:t>”   </a:t>
            </a:r>
          </a:p>
          <a:p>
            <a:endParaRPr lang="pl-PL" dirty="0"/>
          </a:p>
        </p:txBody>
      </p:sp>
      <p:sp>
        <p:nvSpPr>
          <p:cNvPr id="14" name="Objaśnienie ze strzałką w dół 13"/>
          <p:cNvSpPr/>
          <p:nvPr/>
        </p:nvSpPr>
        <p:spPr>
          <a:xfrm>
            <a:off x="971600" y="2276872"/>
            <a:ext cx="1872208" cy="1728192"/>
          </a:xfrm>
          <a:prstGeom prst="downArrowCallo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MIT</a:t>
            </a:r>
          </a:p>
          <a:p>
            <a:pPr algn="ctr"/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2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2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2">
                <a:lumMod val="60000"/>
                <a:lumOff val="40000"/>
                <a:shade val="100000"/>
                <a:satMod val="11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Prostokąt zaokrąglony 15"/>
          <p:cNvSpPr/>
          <p:nvPr/>
        </p:nvSpPr>
        <p:spPr>
          <a:xfrm>
            <a:off x="179512" y="116632"/>
            <a:ext cx="8784976" cy="100811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3528" y="188640"/>
            <a:ext cx="1080120" cy="8928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347864" y="307395"/>
            <a:ext cx="54006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/>
            <a:r>
              <a:rPr lang="pl-PL" sz="1100" i="1" dirty="0" smtClean="0">
                <a:solidFill>
                  <a:srgbClr val="002060"/>
                </a:solidFill>
                <a:latin typeface="Bookman Old Style" pitchFamily="18" charset="0"/>
              </a:rPr>
              <a:t>„Nie czyn, a pobudka charakteryzuje dziecko, jego oblicze moralne, </a:t>
            </a:r>
          </a:p>
          <a:p>
            <a:pPr lvl="0" algn="r"/>
            <a:r>
              <a:rPr lang="pl-PL" sz="1100" i="1" dirty="0" smtClean="0">
                <a:solidFill>
                  <a:srgbClr val="002060"/>
                </a:solidFill>
                <a:latin typeface="Bookman Old Style" pitchFamily="18" charset="0"/>
              </a:rPr>
              <a:t>jego potencjalną przyszłość rozwojową.”</a:t>
            </a:r>
          </a:p>
          <a:p>
            <a:pPr lvl="0" algn="r"/>
            <a:endParaRPr lang="pl-PL" sz="1200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899592" y="1844824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pic>
        <p:nvPicPr>
          <p:cNvPr id="9" name="Obraz 8" descr="tło 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700808"/>
            <a:ext cx="8424936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3779912" y="2348880"/>
            <a:ext cx="4608512" cy="3600400"/>
          </a:xfr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Do zarażenia wszawicą może dojść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w każdym wieku.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      Narażone są na nią przede wszystkim dzieci, gdyż codziennie przebywają one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w dużych skupiskach ludzkich, takich jak żłobki, szkoły i przedszkola.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        Ponadto dzieci nie utrzymują takiego dystansu                   w stosunku do rówieśników jak osoby dorosłe.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    Jednak wiek człowieka nie ma wpływu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na podatność na zarażenie się wszawicą.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       Choroba ta może wystąpić u wszystkich członków rodziny, a także wśród młodzieży,     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         czy osób w podeszłym wieku.</a:t>
            </a:r>
          </a:p>
          <a:p>
            <a:endParaRPr lang="pl-PL" dirty="0" smtClean="0">
              <a:solidFill>
                <a:srgbClr val="002060"/>
              </a:solidFill>
            </a:endParaRPr>
          </a:p>
        </p:txBody>
      </p:sp>
      <p:sp>
        <p:nvSpPr>
          <p:cNvPr id="13" name="Symbol zastępczy numeru slajdu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27</a:t>
            </a:fld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2555776" y="1196752"/>
            <a:ext cx="3888432" cy="40011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pl-PL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 pitchFamily="34" charset="0"/>
              </a:rPr>
              <a:t>Fakty i mity o wszawicy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539552" y="4005064"/>
            <a:ext cx="2952328" cy="135421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pl-PL" sz="1600" b="1" i="1" dirty="0" smtClean="0">
              <a:solidFill>
                <a:schemeClr val="tx1"/>
              </a:solidFill>
            </a:endParaRPr>
          </a:p>
          <a:p>
            <a:pPr algn="ctr"/>
            <a:r>
              <a:rPr lang="pl-PL" sz="1600" b="1" i="1" dirty="0" smtClean="0">
                <a:solidFill>
                  <a:srgbClr val="002060"/>
                </a:solidFill>
              </a:rPr>
              <a:t>„Wszy pojawiają się</a:t>
            </a:r>
          </a:p>
          <a:p>
            <a:pPr algn="ctr"/>
            <a:r>
              <a:rPr lang="pl-PL" sz="1600" b="1" i="1" dirty="0" smtClean="0">
                <a:solidFill>
                  <a:srgbClr val="002060"/>
                </a:solidFill>
              </a:rPr>
              <a:t> tylko u dzieci.”   </a:t>
            </a:r>
          </a:p>
          <a:p>
            <a:pPr lvl="0" algn="ctr"/>
            <a:r>
              <a:rPr lang="pl-PL" sz="1600" b="1" i="1" dirty="0" smtClean="0">
                <a:solidFill>
                  <a:srgbClr val="002060"/>
                </a:solidFill>
              </a:rPr>
              <a:t>  </a:t>
            </a:r>
          </a:p>
          <a:p>
            <a:endParaRPr lang="pl-PL" dirty="0"/>
          </a:p>
        </p:txBody>
      </p:sp>
      <p:sp>
        <p:nvSpPr>
          <p:cNvPr id="14" name="Objaśnienie ze strzałką w dół 13"/>
          <p:cNvSpPr/>
          <p:nvPr/>
        </p:nvSpPr>
        <p:spPr>
          <a:xfrm>
            <a:off x="971600" y="2276872"/>
            <a:ext cx="1872208" cy="1728192"/>
          </a:xfrm>
          <a:prstGeom prst="downArrowCallo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MIT</a:t>
            </a:r>
          </a:p>
          <a:p>
            <a:pPr algn="ctr"/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2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2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2">
                <a:lumMod val="60000"/>
                <a:lumOff val="40000"/>
                <a:shade val="100000"/>
                <a:satMod val="11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Prostokąt zaokrąglony 15"/>
          <p:cNvSpPr/>
          <p:nvPr/>
        </p:nvSpPr>
        <p:spPr>
          <a:xfrm>
            <a:off x="179512" y="116632"/>
            <a:ext cx="8784976" cy="93610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3528" y="188641"/>
            <a:ext cx="871100" cy="72008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347864" y="222756"/>
            <a:ext cx="54006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„Mówiłem nie do dzieci, a z dziećmi, </a:t>
            </a:r>
          </a:p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mówiłem nie o tym, czym chcę, aby były, </a:t>
            </a:r>
          </a:p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ale czym one chcą i mogą być”.</a:t>
            </a:r>
          </a:p>
          <a:p>
            <a:pPr lvl="0" algn="r"/>
            <a:endParaRPr lang="pl-PL" sz="1200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899592" y="1844824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pic>
        <p:nvPicPr>
          <p:cNvPr id="9" name="Obraz 8" descr="tło 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700808"/>
            <a:ext cx="8424936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3779912" y="2348880"/>
            <a:ext cx="4608512" cy="3600400"/>
          </a:xfr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Choć wszy nie potrafią pływać, dzięki specjalnym odnóżom i pazurkom czepnym są zdolne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 do silnego przytwierdzenia do włosa.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Gnidy z kolei wytwarzają kleistą substancję,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dzięki której są silnie osadzone na skórze głowy. Dlatego zarówno wszy, jak i gnidy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bez trudu przetrwają mycie włosów.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 Dodatkowo dorosłe osobniki zamykają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 podczas kontaktu z wodą usytuowane po bokach ciała otwory, które służą im do oddychania.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Zarówno zwyczajny szampon, jak i odżywka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nie zlikwidują wszawicy. </a:t>
            </a:r>
          </a:p>
          <a:p>
            <a:endParaRPr lang="pl-PL" dirty="0" smtClean="0">
              <a:solidFill>
                <a:srgbClr val="002060"/>
              </a:solidFill>
            </a:endParaRPr>
          </a:p>
        </p:txBody>
      </p:sp>
      <p:sp>
        <p:nvSpPr>
          <p:cNvPr id="13" name="Symbol zastępczy numeru slajdu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28</a:t>
            </a:fld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2555776" y="1196752"/>
            <a:ext cx="3888432" cy="40011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pl-PL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 pitchFamily="34" charset="0"/>
              </a:rPr>
              <a:t>Fakty i mity o wszawicy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539552" y="4005064"/>
            <a:ext cx="2952328" cy="209288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pl-PL" sz="1600" b="1" i="1" dirty="0" smtClean="0">
              <a:solidFill>
                <a:schemeClr val="tx1"/>
              </a:solidFill>
            </a:endParaRPr>
          </a:p>
          <a:p>
            <a:pPr algn="ctr"/>
            <a:r>
              <a:rPr lang="pl-PL" sz="1600" b="1" i="1" dirty="0" smtClean="0">
                <a:solidFill>
                  <a:srgbClr val="002060"/>
                </a:solidFill>
              </a:rPr>
              <a:t>„ Wszy można się pozbyć dzięki dokładnemu</a:t>
            </a:r>
          </a:p>
          <a:p>
            <a:pPr algn="ctr"/>
            <a:r>
              <a:rPr lang="pl-PL" sz="1600" b="1" i="1" dirty="0" smtClean="0">
                <a:solidFill>
                  <a:srgbClr val="002060"/>
                </a:solidFill>
              </a:rPr>
              <a:t> umyciu głowy szamponem</a:t>
            </a:r>
          </a:p>
          <a:p>
            <a:pPr algn="ctr"/>
            <a:r>
              <a:rPr lang="pl-PL" sz="1600" b="1" i="1" dirty="0" smtClean="0">
                <a:solidFill>
                  <a:srgbClr val="002060"/>
                </a:solidFill>
              </a:rPr>
              <a:t> i zastosowaniu </a:t>
            </a:r>
          </a:p>
          <a:p>
            <a:pPr algn="ctr"/>
            <a:r>
              <a:rPr lang="pl-PL" sz="1600" b="1" i="1" dirty="0" smtClean="0">
                <a:solidFill>
                  <a:srgbClr val="002060"/>
                </a:solidFill>
              </a:rPr>
              <a:t>odżywki do włosów.”   </a:t>
            </a:r>
          </a:p>
          <a:p>
            <a:pPr lvl="0" algn="ctr"/>
            <a:r>
              <a:rPr lang="pl-PL" sz="1600" b="1" i="1" dirty="0" smtClean="0">
                <a:solidFill>
                  <a:srgbClr val="002060"/>
                </a:solidFill>
              </a:rPr>
              <a:t>  </a:t>
            </a:r>
          </a:p>
          <a:p>
            <a:endParaRPr lang="pl-PL" dirty="0"/>
          </a:p>
        </p:txBody>
      </p:sp>
      <p:sp>
        <p:nvSpPr>
          <p:cNvPr id="14" name="Objaśnienie ze strzałką w dół 13"/>
          <p:cNvSpPr/>
          <p:nvPr/>
        </p:nvSpPr>
        <p:spPr>
          <a:xfrm>
            <a:off x="971600" y="2276872"/>
            <a:ext cx="1872208" cy="1728192"/>
          </a:xfrm>
          <a:prstGeom prst="downArrowCallo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MIT</a:t>
            </a:r>
          </a:p>
          <a:p>
            <a:pPr algn="ctr"/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2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2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2">
                <a:lumMod val="60000"/>
                <a:lumOff val="40000"/>
                <a:shade val="100000"/>
                <a:satMod val="11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Prostokąt zaokrąglony 15"/>
          <p:cNvSpPr/>
          <p:nvPr/>
        </p:nvSpPr>
        <p:spPr>
          <a:xfrm>
            <a:off x="179512" y="116632"/>
            <a:ext cx="8784976" cy="93610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3528" y="188640"/>
            <a:ext cx="1008112" cy="83333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915816" y="283731"/>
            <a:ext cx="5832648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„Nie zabiegajmy o to, by każdy czyn uprzedzić, w każdym zawahaniu się natychmiast drogę wskazać, przy każdym pochyleniu biec z pomocą. Pamiętajmy, że w momencie silnych zmagań może nas zabraknąć”.</a:t>
            </a:r>
          </a:p>
          <a:p>
            <a:pPr lvl="0" algn="r"/>
            <a:endParaRPr lang="pl-PL" sz="1200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899592" y="1844824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pic>
        <p:nvPicPr>
          <p:cNvPr id="9" name="Obraz 8" descr="tło 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700808"/>
            <a:ext cx="8424936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3779912" y="2348880"/>
            <a:ext cx="4608512" cy="3600400"/>
          </a:xfr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Atak wszawicy nie ma nic wspólnego z higieną.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Nawet, jeśli myjesz włosy codziennie, nie jesteś odporny na wszy!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Wszawica zazwyczaj występuje w miejscach,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gdzie przebywa wiele osób,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które są ze sobą w bezpośrednim kontakcie –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gdy stykają się ich włosy.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Ten szeroko rozpowszechniony stereotyp jest powodem tego, że wciąż wielu rodziców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ukrywa fakt, że ich dzieci mają wszy,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co daje owadom czas na rozprzestrzenienie się.</a:t>
            </a:r>
          </a:p>
          <a:p>
            <a:endParaRPr lang="pl-PL" dirty="0" smtClean="0">
              <a:solidFill>
                <a:srgbClr val="002060"/>
              </a:solidFill>
            </a:endParaRPr>
          </a:p>
        </p:txBody>
      </p:sp>
      <p:sp>
        <p:nvSpPr>
          <p:cNvPr id="13" name="Symbol zastępczy numeru slajdu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29</a:t>
            </a:fld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2555776" y="1196752"/>
            <a:ext cx="3888432" cy="40011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pl-PL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 pitchFamily="34" charset="0"/>
              </a:rPr>
              <a:t>Fakty i mity o wszawicy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539552" y="4365104"/>
            <a:ext cx="2952328" cy="135421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pl-PL" sz="1600" b="1" dirty="0" smtClean="0">
              <a:solidFill>
                <a:srgbClr val="002060"/>
              </a:solidFill>
            </a:endParaRPr>
          </a:p>
          <a:p>
            <a:pPr lvl="0" algn="ctr"/>
            <a:r>
              <a:rPr lang="pl-PL" sz="1600" b="1" i="1" dirty="0" smtClean="0">
                <a:solidFill>
                  <a:srgbClr val="002060"/>
                </a:solidFill>
              </a:rPr>
              <a:t>  „Wszawica jest wynikiem złych warunków higienicznych.”</a:t>
            </a:r>
          </a:p>
          <a:p>
            <a:endParaRPr lang="pl-PL" dirty="0"/>
          </a:p>
        </p:txBody>
      </p:sp>
      <p:sp>
        <p:nvSpPr>
          <p:cNvPr id="14" name="Objaśnienie ze strzałką w dół 13"/>
          <p:cNvSpPr/>
          <p:nvPr/>
        </p:nvSpPr>
        <p:spPr>
          <a:xfrm>
            <a:off x="971600" y="2564904"/>
            <a:ext cx="1872208" cy="1728192"/>
          </a:xfrm>
          <a:prstGeom prst="downArrowCallo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MIT</a:t>
            </a:r>
          </a:p>
          <a:p>
            <a:pPr algn="ctr"/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2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2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2">
                <a:lumMod val="60000"/>
                <a:lumOff val="40000"/>
                <a:shade val="100000"/>
                <a:satMod val="11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Prostokąt zaokrąglony 15"/>
          <p:cNvSpPr/>
          <p:nvPr/>
        </p:nvSpPr>
        <p:spPr>
          <a:xfrm>
            <a:off x="179512" y="116632"/>
            <a:ext cx="8784976" cy="93610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3528" y="188640"/>
            <a:ext cx="1008112" cy="83333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915816" y="260648"/>
            <a:ext cx="58326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/>
            <a:r>
              <a:rPr lang="pl-PL" sz="1200" i="1" dirty="0" smtClean="0">
                <a:solidFill>
                  <a:schemeClr val="bg1"/>
                </a:solidFill>
                <a:latin typeface="Bookman Old Style" pitchFamily="18" charset="0"/>
              </a:rPr>
              <a:t>„Mówiłem nie do dzieci, a z dziećmi, </a:t>
            </a:r>
          </a:p>
          <a:p>
            <a:pPr lvl="0" algn="r"/>
            <a:r>
              <a:rPr lang="pl-PL" sz="1200" i="1" dirty="0" smtClean="0">
                <a:solidFill>
                  <a:schemeClr val="bg1"/>
                </a:solidFill>
                <a:latin typeface="Bookman Old Style" pitchFamily="18" charset="0"/>
              </a:rPr>
              <a:t>mówiłem nie o tym, czym chcę, aby były, </a:t>
            </a:r>
          </a:p>
          <a:p>
            <a:pPr lvl="0" algn="r"/>
            <a:r>
              <a:rPr lang="pl-PL" sz="1200" i="1" dirty="0" smtClean="0">
                <a:solidFill>
                  <a:schemeClr val="bg1"/>
                </a:solidFill>
                <a:latin typeface="Bookman Old Style" pitchFamily="18" charset="0"/>
              </a:rPr>
              <a:t>ale czym one chcą i mogą być”.</a:t>
            </a:r>
          </a:p>
          <a:p>
            <a:pPr lvl="0" algn="r"/>
            <a:endParaRPr lang="pl-PL" sz="1200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899592" y="1844824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pic>
        <p:nvPicPr>
          <p:cNvPr id="9" name="Obraz 8" descr="tło 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700808"/>
            <a:ext cx="8424936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3707904" y="2276872"/>
            <a:ext cx="4608512" cy="3240360"/>
          </a:xfr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Wszy nie potrafią skakać ani latać. </a:t>
            </a:r>
          </a:p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Aby przemieścić się z jednej głowy na inną, czekają aż dojdzie do kontaktu włosów z obu głów. </a:t>
            </a:r>
          </a:p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Kontakt nie musi być długi – w minutę </a:t>
            </a:r>
          </a:p>
          <a:p>
            <a:pPr algn="ctr">
              <a:buNone/>
            </a:pPr>
            <a:r>
              <a:rPr lang="pl-PL" sz="1400" b="1" dirty="0" smtClean="0">
                <a:solidFill>
                  <a:srgbClr val="002060"/>
                </a:solidFill>
              </a:rPr>
              <a:t>wesz jest w stanie pokonać 23 cm!</a:t>
            </a:r>
          </a:p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endParaRPr lang="pl-PL" dirty="0" smtClean="0">
              <a:solidFill>
                <a:srgbClr val="002060"/>
              </a:solidFill>
            </a:endParaRPr>
          </a:p>
        </p:txBody>
      </p:sp>
      <p:sp>
        <p:nvSpPr>
          <p:cNvPr id="13" name="Symbol zastępczy numeru slajdu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30</a:t>
            </a:fld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2555776" y="1196752"/>
            <a:ext cx="3888432" cy="40011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pl-PL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 pitchFamily="34" charset="0"/>
              </a:rPr>
              <a:t>Fakty i mity o wszawicy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539552" y="4005064"/>
            <a:ext cx="2952328" cy="135421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pl-PL" sz="1600" b="1" i="1" dirty="0" smtClean="0">
              <a:solidFill>
                <a:schemeClr val="tx1"/>
              </a:solidFill>
            </a:endParaRPr>
          </a:p>
          <a:p>
            <a:pPr algn="ctr"/>
            <a:r>
              <a:rPr lang="pl-PL" sz="1600" b="1" dirty="0" smtClean="0">
                <a:solidFill>
                  <a:srgbClr val="002060"/>
                </a:solidFill>
              </a:rPr>
              <a:t>   </a:t>
            </a:r>
          </a:p>
          <a:p>
            <a:pPr algn="ctr"/>
            <a:r>
              <a:rPr lang="pl-PL" sz="1600" b="1" i="1" dirty="0" smtClean="0">
                <a:solidFill>
                  <a:srgbClr val="002060"/>
                </a:solidFill>
              </a:rPr>
              <a:t>„Wszy głowowe przeskakują z głowy na głowę.”  </a:t>
            </a:r>
          </a:p>
          <a:p>
            <a:endParaRPr lang="pl-PL" dirty="0"/>
          </a:p>
        </p:txBody>
      </p:sp>
      <p:sp>
        <p:nvSpPr>
          <p:cNvPr id="14" name="Objaśnienie ze strzałką w dół 13"/>
          <p:cNvSpPr/>
          <p:nvPr/>
        </p:nvSpPr>
        <p:spPr>
          <a:xfrm>
            <a:off x="971600" y="2276872"/>
            <a:ext cx="1872208" cy="1728192"/>
          </a:xfrm>
          <a:prstGeom prst="downArrowCallo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MIT</a:t>
            </a:r>
          </a:p>
          <a:p>
            <a:pPr algn="ctr"/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2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2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2">
                <a:lumMod val="60000"/>
                <a:lumOff val="40000"/>
                <a:shade val="100000"/>
                <a:satMod val="11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Prostokąt zaokrąglony 15"/>
          <p:cNvSpPr/>
          <p:nvPr/>
        </p:nvSpPr>
        <p:spPr>
          <a:xfrm>
            <a:off x="179512" y="116632"/>
            <a:ext cx="8784976" cy="93610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3528" y="188640"/>
            <a:ext cx="1008112" cy="83333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915816" y="260648"/>
            <a:ext cx="58326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pl-PL" sz="1200" i="1" dirty="0" smtClean="0">
                <a:solidFill>
                  <a:schemeClr val="bg1"/>
                </a:solidFill>
                <a:latin typeface="Bookman Old Style" pitchFamily="18" charset="0"/>
              </a:rPr>
              <a:t>„Dobry wychowawca, który nie wtłacza a wyzwala, nie ciągnie a wznosi,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pl-PL" sz="1200" i="1" dirty="0" smtClean="0">
                <a:solidFill>
                  <a:schemeClr val="bg1"/>
                </a:solidFill>
                <a:latin typeface="Bookman Old Style" pitchFamily="18" charset="0"/>
              </a:rPr>
              <a:t>nie ugniata a kształtuje,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pl-PL" sz="1200" i="1" dirty="0" smtClean="0">
                <a:solidFill>
                  <a:schemeClr val="bg1"/>
                </a:solidFill>
                <a:latin typeface="Bookman Old Style" pitchFamily="18" charset="0"/>
              </a:rPr>
              <a:t>nie dyktuje a uczy, nie żąda a zapytuje”. </a:t>
            </a:r>
            <a:endParaRPr lang="pl-PL" sz="1200" i="1" dirty="0" smtClean="0">
              <a:solidFill>
                <a:schemeClr val="bg1"/>
              </a:solidFill>
              <a:latin typeface="Bookman Old Style" pitchFamily="18" charset="0"/>
              <a:cs typeface="Arial" pitchFamily="34" charset="0"/>
            </a:endParaRPr>
          </a:p>
          <a:p>
            <a:pPr lvl="0" algn="r"/>
            <a:endParaRPr lang="pl-PL" sz="1200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899592" y="1844824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pic>
        <p:nvPicPr>
          <p:cNvPr id="9" name="Obraz 8" descr="tło 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700808"/>
            <a:ext cx="8424936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3923928" y="2564904"/>
            <a:ext cx="3960440" cy="2736304"/>
          </a:xfr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pl-PL" sz="1400" dirty="0" smtClean="0"/>
              <a:t>	</a:t>
            </a:r>
            <a:r>
              <a:rPr lang="pl-PL" sz="1600" b="1" dirty="0" smtClean="0">
                <a:solidFill>
                  <a:srgbClr val="002060"/>
                </a:solidFill>
              </a:rPr>
              <a:t>Pranie pościeli, ubrań, dywanów itp. nie jest konieczne,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ponieważ wszy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nie mogą przetrwać zbyt długo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poza ludzką głową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(maksymalnie 2 dni).</a:t>
            </a:r>
          </a:p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endParaRPr lang="pl-PL" dirty="0" smtClean="0">
              <a:solidFill>
                <a:srgbClr val="002060"/>
              </a:solidFill>
            </a:endParaRPr>
          </a:p>
        </p:txBody>
      </p:sp>
      <p:sp>
        <p:nvSpPr>
          <p:cNvPr id="13" name="Symbol zastępczy numeru slajdu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31</a:t>
            </a:fld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2555776" y="1196752"/>
            <a:ext cx="3888432" cy="40011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pl-PL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 pitchFamily="34" charset="0"/>
              </a:rPr>
              <a:t>Fakty i mity o wszawicy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539552" y="4221088"/>
            <a:ext cx="2952328" cy="110799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pl-PL" sz="1600" b="1" i="1" dirty="0" smtClean="0">
              <a:solidFill>
                <a:schemeClr val="tx1"/>
              </a:solidFill>
            </a:endParaRPr>
          </a:p>
          <a:p>
            <a:pPr algn="ctr"/>
            <a:r>
              <a:rPr lang="pl-PL" sz="1600" b="1" dirty="0" smtClean="0">
                <a:solidFill>
                  <a:srgbClr val="002060"/>
                </a:solidFill>
              </a:rPr>
              <a:t>   </a:t>
            </a:r>
            <a:r>
              <a:rPr lang="pl-PL" sz="1600" b="1" i="1" dirty="0" smtClean="0">
                <a:solidFill>
                  <a:srgbClr val="002060"/>
                </a:solidFill>
              </a:rPr>
              <a:t>„Po wykryciu wszy należy wszystko w domu wyprać."   </a:t>
            </a:r>
          </a:p>
          <a:p>
            <a:endParaRPr lang="pl-PL" dirty="0"/>
          </a:p>
        </p:txBody>
      </p:sp>
      <p:sp>
        <p:nvSpPr>
          <p:cNvPr id="14" name="Objaśnienie ze strzałką w dół 13"/>
          <p:cNvSpPr/>
          <p:nvPr/>
        </p:nvSpPr>
        <p:spPr>
          <a:xfrm>
            <a:off x="1043608" y="2420888"/>
            <a:ext cx="1872208" cy="1728192"/>
          </a:xfrm>
          <a:prstGeom prst="downArrowCallo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MIT</a:t>
            </a:r>
          </a:p>
          <a:p>
            <a:pPr algn="ctr"/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2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2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2">
                <a:lumMod val="60000"/>
                <a:lumOff val="40000"/>
                <a:shade val="100000"/>
                <a:satMod val="11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Prostokąt zaokrąglony 15"/>
          <p:cNvSpPr/>
          <p:nvPr/>
        </p:nvSpPr>
        <p:spPr>
          <a:xfrm>
            <a:off x="179512" y="116632"/>
            <a:ext cx="8784976" cy="93610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3528" y="188640"/>
            <a:ext cx="1008112" cy="83333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915816" y="206787"/>
            <a:ext cx="5832648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„Nie zwracaj mi uwagi przy innych ludziach,</a:t>
            </a:r>
          </a:p>
          <a:p>
            <a:pPr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 jeśli nie jest to absolutnie konieczne.</a:t>
            </a:r>
          </a:p>
          <a:p>
            <a:pPr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 O wiele bardziej przejmuję się tym, co mówisz, </a:t>
            </a:r>
          </a:p>
          <a:p>
            <a:pPr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jeśli rozmawiamy w cztery oczy”. </a:t>
            </a:r>
            <a:endParaRPr lang="pl-PL" sz="1100" dirty="0" smtClean="0"/>
          </a:p>
          <a:p>
            <a:pPr lvl="0" algn="r"/>
            <a:endParaRPr lang="pl-PL" sz="1100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899592" y="1844824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pic>
        <p:nvPicPr>
          <p:cNvPr id="9" name="Obraz 8" descr="tło 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700808"/>
            <a:ext cx="8424936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3779912" y="2564904"/>
            <a:ext cx="4392488" cy="2952328"/>
          </a:xfr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Wszy głowowe żyją wyłącznie w ludzkich włosach i nie są przenoszone na ludzi przez zwierzęta domowe.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 Aby przetrwać, wszy potrzebują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 ludzkiej krwi.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Istnieje wiele rodzajów wszy zwierzęcych, ale te nie przenoszą się na ludzi. </a:t>
            </a:r>
          </a:p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endParaRPr lang="pl-PL" dirty="0" smtClean="0">
              <a:solidFill>
                <a:srgbClr val="002060"/>
              </a:solidFill>
            </a:endParaRPr>
          </a:p>
        </p:txBody>
      </p:sp>
      <p:sp>
        <p:nvSpPr>
          <p:cNvPr id="13" name="Symbol zastępczy numeru slajdu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32</a:t>
            </a:fld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2555776" y="1196752"/>
            <a:ext cx="3888432" cy="40011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pl-PL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 pitchFamily="34" charset="0"/>
              </a:rPr>
              <a:t>Fakty i mity o wszawicy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539552" y="4221088"/>
            <a:ext cx="2952328" cy="110799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pl-PL" sz="1600" b="1" i="1" dirty="0" smtClean="0">
              <a:solidFill>
                <a:schemeClr val="tx1"/>
              </a:solidFill>
            </a:endParaRPr>
          </a:p>
          <a:p>
            <a:pPr algn="ctr"/>
            <a:r>
              <a:rPr lang="pl-PL" sz="1600" b="1" i="1" dirty="0" smtClean="0">
                <a:solidFill>
                  <a:srgbClr val="002060"/>
                </a:solidFill>
              </a:rPr>
              <a:t>„Koty i psy mogą przenosić </a:t>
            </a:r>
          </a:p>
          <a:p>
            <a:pPr algn="ctr"/>
            <a:r>
              <a:rPr lang="pl-PL" sz="1600" b="1" i="1" dirty="0" smtClean="0">
                <a:solidFill>
                  <a:srgbClr val="002060"/>
                </a:solidFill>
              </a:rPr>
              <a:t>wszy głowowe.”   </a:t>
            </a:r>
          </a:p>
          <a:p>
            <a:endParaRPr lang="pl-PL" dirty="0"/>
          </a:p>
        </p:txBody>
      </p:sp>
      <p:sp>
        <p:nvSpPr>
          <p:cNvPr id="14" name="Objaśnienie ze strzałką w dół 13"/>
          <p:cNvSpPr/>
          <p:nvPr/>
        </p:nvSpPr>
        <p:spPr>
          <a:xfrm>
            <a:off x="1043608" y="2420888"/>
            <a:ext cx="1872208" cy="1728192"/>
          </a:xfrm>
          <a:prstGeom prst="downArrowCallo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MIT</a:t>
            </a:r>
          </a:p>
          <a:p>
            <a:pPr algn="ctr"/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2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2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2">
                <a:lumMod val="60000"/>
                <a:lumOff val="40000"/>
                <a:shade val="100000"/>
                <a:satMod val="11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Prostokąt zaokrąglony 15"/>
          <p:cNvSpPr/>
          <p:nvPr/>
        </p:nvSpPr>
        <p:spPr>
          <a:xfrm>
            <a:off x="179512" y="116632"/>
            <a:ext cx="8784976" cy="93610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3528" y="188640"/>
            <a:ext cx="1008112" cy="83333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915816" y="75983"/>
            <a:ext cx="583264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/>
            <a:r>
              <a:rPr lang="pl-PL" sz="1200" i="1" dirty="0" smtClean="0">
                <a:solidFill>
                  <a:srgbClr val="002060"/>
                </a:solidFill>
                <a:latin typeface="Bookman Old Style" pitchFamily="18" charset="0"/>
              </a:rPr>
              <a:t>„Jeżeli ktoś zrobił coś złego, najlepiej mu przebaczyć. </a:t>
            </a:r>
          </a:p>
          <a:p>
            <a:pPr lvl="0" algn="r"/>
            <a:r>
              <a:rPr lang="pl-PL" sz="1200" i="1" dirty="0" smtClean="0">
                <a:solidFill>
                  <a:srgbClr val="002060"/>
                </a:solidFill>
                <a:latin typeface="Bookman Old Style" pitchFamily="18" charset="0"/>
              </a:rPr>
              <a:t>Jeżeli zrobił coś złego, bo nie wiedział, to już wie teraz. </a:t>
            </a:r>
          </a:p>
          <a:p>
            <a:pPr lvl="0" algn="r"/>
            <a:r>
              <a:rPr lang="pl-PL" sz="1200" i="1" dirty="0" smtClean="0">
                <a:solidFill>
                  <a:srgbClr val="002060"/>
                </a:solidFill>
                <a:latin typeface="Bookman Old Style" pitchFamily="18" charset="0"/>
              </a:rPr>
              <a:t>Jeżeli zrobił coś złego nieumyślnie, będzie w przyszłości ostrożniejszy. </a:t>
            </a:r>
          </a:p>
          <a:p>
            <a:pPr lvl="0" algn="r"/>
            <a:r>
              <a:rPr lang="pl-PL" sz="1200" i="1" dirty="0" smtClean="0">
                <a:solidFill>
                  <a:srgbClr val="002060"/>
                </a:solidFill>
                <a:latin typeface="Bookman Old Style" pitchFamily="18" charset="0"/>
              </a:rPr>
              <a:t>Jeśli robi coś złego, bo mu się trudno przyzwyczaić, będzie się starał. </a:t>
            </a:r>
          </a:p>
          <a:p>
            <a:pPr lvl="0" algn="r"/>
            <a:r>
              <a:rPr lang="pl-PL" sz="1200" i="1" dirty="0" smtClean="0">
                <a:solidFill>
                  <a:srgbClr val="002060"/>
                </a:solidFill>
                <a:latin typeface="Bookman Old Style" pitchFamily="18" charset="0"/>
              </a:rPr>
              <a:t>Jeżeli zrobił coś złego, bo go namówili, już się nie będzie słuchał”.</a:t>
            </a:r>
          </a:p>
          <a:p>
            <a:pPr lvl="0" algn="r"/>
            <a:endParaRPr lang="pl-PL" sz="1200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899592" y="1844824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pic>
        <p:nvPicPr>
          <p:cNvPr id="9" name="Obraz 8" descr="tło 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700808"/>
            <a:ext cx="8424936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3779912" y="2564904"/>
            <a:ext cx="4392488" cy="2952328"/>
          </a:xfr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Wszy głowowe zwykle nie przenoszą żadnych chorób.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Jednakże ich kał i ślina mogą powodować reakcje alergiczne.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Skaleczenia spowodowane drapaniem mogą być źródłem zakażenia. </a:t>
            </a:r>
          </a:p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endParaRPr lang="pl-PL" dirty="0" smtClean="0">
              <a:solidFill>
                <a:srgbClr val="002060"/>
              </a:solidFill>
            </a:endParaRPr>
          </a:p>
        </p:txBody>
      </p:sp>
      <p:sp>
        <p:nvSpPr>
          <p:cNvPr id="13" name="Symbol zastępczy numeru slajdu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33</a:t>
            </a:fld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2555776" y="1196752"/>
            <a:ext cx="3888432" cy="40011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pl-PL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 pitchFamily="34" charset="0"/>
              </a:rPr>
              <a:t>Fakty i mity o wszawicy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611560" y="4149080"/>
            <a:ext cx="2952328" cy="110799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pl-PL" sz="1600" b="1" i="1" dirty="0" smtClean="0">
              <a:solidFill>
                <a:schemeClr val="tx1"/>
              </a:solidFill>
            </a:endParaRPr>
          </a:p>
          <a:p>
            <a:pPr algn="ctr"/>
            <a:r>
              <a:rPr lang="pl-PL" sz="1600" b="1" i="1" dirty="0" smtClean="0">
                <a:solidFill>
                  <a:srgbClr val="002060"/>
                </a:solidFill>
              </a:rPr>
              <a:t>„Wszy głowowe przenoszą choroby.”</a:t>
            </a:r>
          </a:p>
          <a:p>
            <a:pPr algn="ctr"/>
            <a:endParaRPr lang="pl-PL" b="1" i="1" dirty="0">
              <a:solidFill>
                <a:srgbClr val="002060"/>
              </a:solidFill>
            </a:endParaRPr>
          </a:p>
        </p:txBody>
      </p:sp>
      <p:sp>
        <p:nvSpPr>
          <p:cNvPr id="14" name="Objaśnienie ze strzałką w dół 13"/>
          <p:cNvSpPr/>
          <p:nvPr/>
        </p:nvSpPr>
        <p:spPr>
          <a:xfrm>
            <a:off x="1043608" y="2420888"/>
            <a:ext cx="1872208" cy="1728192"/>
          </a:xfrm>
          <a:prstGeom prst="downArrowCallo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MIT</a:t>
            </a:r>
          </a:p>
          <a:p>
            <a:pPr algn="ctr"/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2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2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2">
                <a:lumMod val="60000"/>
                <a:lumOff val="40000"/>
                <a:shade val="100000"/>
                <a:satMod val="11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Prostokąt zaokrąglony 15"/>
          <p:cNvSpPr/>
          <p:nvPr/>
        </p:nvSpPr>
        <p:spPr>
          <a:xfrm>
            <a:off x="179512" y="188640"/>
            <a:ext cx="8784976" cy="86409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95536" y="116632"/>
            <a:ext cx="1095222" cy="90534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411760" y="376064"/>
            <a:ext cx="6336704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„Dziecko chce, by je traktować poważnie, żąda zaufania, wskazówki i rady.</a:t>
            </a:r>
          </a:p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 My odnosimy się do niego żartobliwie,</a:t>
            </a:r>
          </a:p>
          <a:p>
            <a:pPr lvl="0"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 podejrzewamy bezustannie, odpychamy nierozumieniem, odmawiamy pomocy”.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899592" y="1844824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pic>
        <p:nvPicPr>
          <p:cNvPr id="9" name="Obraz 8" descr="tło 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700808"/>
            <a:ext cx="8424936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3779912" y="2276872"/>
            <a:ext cx="4464496" cy="3456384"/>
          </a:xfr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Po dostaniu się na owłosioną skórę głowy, wszy osiedlają się na niej.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Najbardziej lubią temperaturę ok. 28°C. Chętnie przebywają w najcieplejszych partiach głowy, a więc w okolicach uszu i karku.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Gromadzą się jak najbliżej skóry,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 przy korzeniach włosów,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więc czasem trudno je dostrzec.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Miejsca te warto kontrolować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najbardziej dokładnie.</a:t>
            </a:r>
          </a:p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endParaRPr lang="pl-PL" dirty="0" smtClean="0">
              <a:solidFill>
                <a:srgbClr val="002060"/>
              </a:solidFill>
            </a:endParaRPr>
          </a:p>
        </p:txBody>
      </p:sp>
      <p:sp>
        <p:nvSpPr>
          <p:cNvPr id="13" name="Symbol zastępczy numeru slajdu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34</a:t>
            </a:fld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2555776" y="1196752"/>
            <a:ext cx="3888432" cy="40011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pl-PL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 pitchFamily="34" charset="0"/>
              </a:rPr>
              <a:t>Fakty i mity o wszawicy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611560" y="4149081"/>
            <a:ext cx="2952328" cy="83099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pl-PL" sz="1600" b="1" i="1" dirty="0" smtClean="0">
              <a:solidFill>
                <a:schemeClr val="tx1"/>
              </a:solidFill>
            </a:endParaRPr>
          </a:p>
          <a:p>
            <a:pPr algn="ctr"/>
            <a:r>
              <a:rPr lang="pl-PL" sz="1600" b="1" i="1" dirty="0" smtClean="0">
                <a:solidFill>
                  <a:srgbClr val="002060"/>
                </a:solidFill>
              </a:rPr>
              <a:t>„Wszy lubią ciepło”   </a:t>
            </a:r>
          </a:p>
          <a:p>
            <a:endParaRPr lang="pl-PL" sz="1600" dirty="0" smtClean="0"/>
          </a:p>
        </p:txBody>
      </p:sp>
      <p:sp>
        <p:nvSpPr>
          <p:cNvPr id="14" name="Objaśnienie ze strzałką w dół 13"/>
          <p:cNvSpPr/>
          <p:nvPr/>
        </p:nvSpPr>
        <p:spPr>
          <a:xfrm>
            <a:off x="1043608" y="2420888"/>
            <a:ext cx="1872208" cy="1728192"/>
          </a:xfrm>
          <a:prstGeom prst="downArrowCallo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FAKT</a:t>
            </a:r>
          </a:p>
          <a:p>
            <a:pPr algn="ctr"/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2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2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2">
                <a:lumMod val="60000"/>
                <a:lumOff val="40000"/>
                <a:shade val="100000"/>
                <a:satMod val="11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Prostokąt zaokrąglony 15"/>
          <p:cNvSpPr/>
          <p:nvPr/>
        </p:nvSpPr>
        <p:spPr>
          <a:xfrm>
            <a:off x="179512" y="116632"/>
            <a:ext cx="8784976" cy="93610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51520" y="116632"/>
            <a:ext cx="1008112" cy="83333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915816" y="283731"/>
            <a:ext cx="5832648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„Dobry wychowawca, który nie wtłacza a wyzwala, nie ciągnie a wznosi,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nie ugniata a kształtuje,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nie dyktuje a uczy, nie żąda a zapytuje”. </a:t>
            </a:r>
            <a:endParaRPr lang="pl-PL" sz="1100" i="1" dirty="0" smtClean="0">
              <a:solidFill>
                <a:schemeClr val="bg1"/>
              </a:solidFill>
              <a:latin typeface="Bookman Old Style" pitchFamily="18" charset="0"/>
              <a:cs typeface="Arial" pitchFamily="34" charset="0"/>
            </a:endParaRPr>
          </a:p>
          <a:p>
            <a:pPr lvl="0" algn="r"/>
            <a:endParaRPr lang="pl-PL" sz="1200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899592" y="1844824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pic>
        <p:nvPicPr>
          <p:cNvPr id="9" name="Obraz 8" descr="tło 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700808"/>
            <a:ext cx="8424936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3779912" y="2276872"/>
            <a:ext cx="4464496" cy="3672408"/>
          </a:xfr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Najbardziej popularne wszy głowowe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nie przenoszą chorób.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Jednak mniej znane wszy odzieżowe mogą przenosić np. dur brzuszny.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Bez względu na rodzaj wszy do objawów należy świąd skóry oraz niewielka, czerwona plamka lub zgrubienie.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Dzieje się tak, ponieważ żywiąca się krwią wesz wstrzykuje w skórę swoją ślinę, która wywołuje podrażnienie.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Silne drapanie swędzącego miejsca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może powodować uszkodzenie skóry,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która jest narażona na zakażenia.</a:t>
            </a:r>
          </a:p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endParaRPr lang="pl-PL" dirty="0" smtClean="0">
              <a:solidFill>
                <a:srgbClr val="002060"/>
              </a:solidFill>
            </a:endParaRPr>
          </a:p>
        </p:txBody>
      </p:sp>
      <p:sp>
        <p:nvSpPr>
          <p:cNvPr id="13" name="Symbol zastępczy numeru slajdu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35</a:t>
            </a:fld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2555776" y="1196752"/>
            <a:ext cx="3888432" cy="40011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pl-PL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 pitchFamily="34" charset="0"/>
              </a:rPr>
              <a:t>Fakty i mity o wszawicy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611560" y="4149081"/>
            <a:ext cx="2952328" cy="107721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pl-PL" sz="1600" b="1" i="1" dirty="0" smtClean="0">
              <a:solidFill>
                <a:schemeClr val="tx1"/>
              </a:solidFill>
            </a:endParaRPr>
          </a:p>
          <a:p>
            <a:pPr algn="ctr"/>
            <a:r>
              <a:rPr lang="pl-PL" sz="1600" b="1" i="1" dirty="0" smtClean="0">
                <a:solidFill>
                  <a:srgbClr val="002060"/>
                </a:solidFill>
              </a:rPr>
              <a:t>„Wszy nie przenoszą chorób.”   </a:t>
            </a:r>
          </a:p>
          <a:p>
            <a:endParaRPr lang="pl-PL" sz="1600" dirty="0" smtClean="0"/>
          </a:p>
        </p:txBody>
      </p:sp>
      <p:sp>
        <p:nvSpPr>
          <p:cNvPr id="14" name="Objaśnienie ze strzałką w dół 13"/>
          <p:cNvSpPr/>
          <p:nvPr/>
        </p:nvSpPr>
        <p:spPr>
          <a:xfrm>
            <a:off x="1043608" y="2420888"/>
            <a:ext cx="1872208" cy="1728192"/>
          </a:xfrm>
          <a:prstGeom prst="downArrowCallo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FAKT</a:t>
            </a:r>
          </a:p>
          <a:p>
            <a:pPr algn="ctr"/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2">
                <a:lumMod val="60000"/>
                <a:lumOff val="40000"/>
                <a:shade val="30000"/>
                <a:satMod val="115000"/>
              </a:schemeClr>
            </a:gs>
            <a:gs pos="50000">
              <a:schemeClr val="accent2">
                <a:lumMod val="60000"/>
                <a:lumOff val="40000"/>
                <a:shade val="67500"/>
                <a:satMod val="115000"/>
              </a:schemeClr>
            </a:gs>
            <a:gs pos="100000">
              <a:schemeClr val="accent2">
                <a:lumMod val="60000"/>
                <a:lumOff val="40000"/>
                <a:shade val="100000"/>
                <a:satMod val="115000"/>
              </a:scheme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Prostokąt zaokrąglony 15"/>
          <p:cNvSpPr/>
          <p:nvPr/>
        </p:nvSpPr>
        <p:spPr>
          <a:xfrm>
            <a:off x="179512" y="116632"/>
            <a:ext cx="8784976" cy="93610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3528" y="188640"/>
            <a:ext cx="1008112" cy="83333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915816" y="199093"/>
            <a:ext cx="583264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„Nie zwracaj mi uwagi przy innych ludziach,</a:t>
            </a:r>
          </a:p>
          <a:p>
            <a:pPr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 jeśli nie jest to absolutnie konieczne.</a:t>
            </a:r>
          </a:p>
          <a:p>
            <a:pPr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 O wiele bardziej przejmuję się tym, co mówisz, </a:t>
            </a:r>
          </a:p>
          <a:p>
            <a:pPr algn="r"/>
            <a:r>
              <a:rPr lang="pl-PL" sz="1100" i="1" dirty="0" smtClean="0">
                <a:solidFill>
                  <a:schemeClr val="bg1"/>
                </a:solidFill>
                <a:latin typeface="Bookman Old Style" pitchFamily="18" charset="0"/>
              </a:rPr>
              <a:t>jeśli rozmawiamy w cztery oczy”. </a:t>
            </a:r>
            <a:endParaRPr lang="pl-PL" sz="1200" dirty="0" smtClean="0"/>
          </a:p>
          <a:p>
            <a:pPr lvl="0" algn="r"/>
            <a:endParaRPr lang="pl-PL" sz="1200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899592" y="1844824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pic>
        <p:nvPicPr>
          <p:cNvPr id="9" name="Obraz 8" descr="tło 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700808"/>
            <a:ext cx="8424936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 useBgFill="1"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4139952" y="2276872"/>
            <a:ext cx="3744416" cy="3240360"/>
          </a:xfr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bliqueBottomRigh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Prawda, ale bardzo rzadko!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Jedynie głowa zapewnia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idealne warunki termiczne 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i źródło pożywienia.</a:t>
            </a:r>
          </a:p>
          <a:p>
            <a:pPr algn="ctr">
              <a:buNone/>
            </a:pPr>
            <a:r>
              <a:rPr lang="pl-PL" sz="1600" b="1" dirty="0" smtClean="0">
                <a:solidFill>
                  <a:srgbClr val="002060"/>
                </a:solidFill>
              </a:rPr>
              <a:t> Poza tym idealnym środowiskiem wszy mogą przeżyć tylko 2 dni.</a:t>
            </a:r>
          </a:p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pl-PL" sz="1400" b="1" dirty="0" smtClean="0">
              <a:solidFill>
                <a:srgbClr val="002060"/>
              </a:solidFill>
            </a:endParaRPr>
          </a:p>
          <a:p>
            <a:endParaRPr lang="pl-PL" dirty="0" smtClean="0">
              <a:solidFill>
                <a:srgbClr val="002060"/>
              </a:solidFill>
            </a:endParaRPr>
          </a:p>
        </p:txBody>
      </p:sp>
      <p:sp>
        <p:nvSpPr>
          <p:cNvPr id="13" name="Symbol zastępczy numeru slajdu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36</a:t>
            </a:fld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2555776" y="1196752"/>
            <a:ext cx="3888432" cy="40011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pl-PL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 pitchFamily="34" charset="0"/>
              </a:rPr>
              <a:t>Fakty i mity o wszawicy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611560" y="4149081"/>
            <a:ext cx="2952328" cy="132343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pl-PL" sz="1600" b="1" i="1" dirty="0" smtClean="0">
              <a:solidFill>
                <a:schemeClr val="tx1"/>
              </a:solidFill>
            </a:endParaRPr>
          </a:p>
          <a:p>
            <a:pPr algn="ctr"/>
            <a:r>
              <a:rPr lang="pl-PL" sz="16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„Wszami można się zarazić przez czapkę, grzebień, pościel, itp.”   </a:t>
            </a:r>
          </a:p>
          <a:p>
            <a:endParaRPr lang="pl-PL" sz="1600" dirty="0" smtClean="0"/>
          </a:p>
        </p:txBody>
      </p:sp>
      <p:sp>
        <p:nvSpPr>
          <p:cNvPr id="14" name="Objaśnienie ze strzałką w dół 13"/>
          <p:cNvSpPr/>
          <p:nvPr/>
        </p:nvSpPr>
        <p:spPr>
          <a:xfrm>
            <a:off x="1043608" y="2420888"/>
            <a:ext cx="1872208" cy="1728192"/>
          </a:xfrm>
          <a:prstGeom prst="downArrowCallou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3200" b="1" dirty="0" smtClean="0">
                <a:ln w="11430"/>
                <a:solidFill>
                  <a:srgbClr val="FF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FAKT</a:t>
            </a:r>
          </a:p>
          <a:p>
            <a:pPr algn="ctr"/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83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24200" y="649107"/>
            <a:ext cx="6629400" cy="6742293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3321312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 defTabSz="914400">
              <a:buNone/>
            </a:pPr>
            <a:r>
              <a:rPr lang="pl-PL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PROFILAKTYKA  I  ZWALCZANIE</a:t>
            </a:r>
            <a:endParaRPr lang="pl-PL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+mn-ea"/>
              <a:cs typeface="+mn-cs"/>
            </a:endParaRPr>
          </a:p>
        </p:txBody>
      </p:sp>
      <p:grpSp>
        <p:nvGrpSpPr>
          <p:cNvPr id="2" name="Group 174"/>
          <p:cNvGrpSpPr/>
          <p:nvPr/>
        </p:nvGrpSpPr>
        <p:grpSpPr>
          <a:xfrm>
            <a:off x="3557016" y="1417320"/>
            <a:ext cx="5733288" cy="5733288"/>
            <a:chOff x="3689350" y="2546350"/>
            <a:chExt cx="1765300" cy="1765300"/>
          </a:xfrm>
          <a:blipFill>
            <a:blip r:embed="rId3"/>
            <a:stretch>
              <a:fillRect/>
            </a:stretch>
          </a:blipFill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</p:grpSpPr>
        <p:sp>
          <p:nvSpPr>
            <p:cNvPr id="2167" name="Freeform 119"/>
            <p:cNvSpPr>
              <a:spLocks/>
            </p:cNvSpPr>
            <p:nvPr/>
          </p:nvSpPr>
          <p:spPr bwMode="auto">
            <a:xfrm>
              <a:off x="3689350" y="2546350"/>
              <a:ext cx="1765300" cy="1765300"/>
            </a:xfrm>
            <a:custGeom>
              <a:avLst/>
              <a:gdLst/>
              <a:ahLst/>
              <a:cxnLst>
                <a:cxn ang="0">
                  <a:pos x="1112" y="584"/>
                </a:cxn>
                <a:cxn ang="0">
                  <a:pos x="1102" y="668"/>
                </a:cxn>
                <a:cxn ang="0">
                  <a:pos x="1078" y="748"/>
                </a:cxn>
                <a:cxn ang="0">
                  <a:pos x="1046" y="822"/>
                </a:cxn>
                <a:cxn ang="0">
                  <a:pos x="1002" y="890"/>
                </a:cxn>
                <a:cxn ang="0">
                  <a:pos x="950" y="950"/>
                </a:cxn>
                <a:cxn ang="0">
                  <a:pos x="890" y="1002"/>
                </a:cxn>
                <a:cxn ang="0">
                  <a:pos x="822" y="1046"/>
                </a:cxn>
                <a:cxn ang="0">
                  <a:pos x="748" y="1078"/>
                </a:cxn>
                <a:cxn ang="0">
                  <a:pos x="668" y="1102"/>
                </a:cxn>
                <a:cxn ang="0">
                  <a:pos x="584" y="1112"/>
                </a:cxn>
                <a:cxn ang="0">
                  <a:pos x="528" y="1112"/>
                </a:cxn>
                <a:cxn ang="0">
                  <a:pos x="444" y="1102"/>
                </a:cxn>
                <a:cxn ang="0">
                  <a:pos x="364" y="1078"/>
                </a:cxn>
                <a:cxn ang="0">
                  <a:pos x="290" y="1046"/>
                </a:cxn>
                <a:cxn ang="0">
                  <a:pos x="222" y="1002"/>
                </a:cxn>
                <a:cxn ang="0">
                  <a:pos x="162" y="950"/>
                </a:cxn>
                <a:cxn ang="0">
                  <a:pos x="110" y="890"/>
                </a:cxn>
                <a:cxn ang="0">
                  <a:pos x="66" y="822"/>
                </a:cxn>
                <a:cxn ang="0">
                  <a:pos x="34" y="748"/>
                </a:cxn>
                <a:cxn ang="0">
                  <a:pos x="10" y="668"/>
                </a:cxn>
                <a:cxn ang="0">
                  <a:pos x="0" y="584"/>
                </a:cxn>
                <a:cxn ang="0">
                  <a:pos x="0" y="528"/>
                </a:cxn>
                <a:cxn ang="0">
                  <a:pos x="10" y="444"/>
                </a:cxn>
                <a:cxn ang="0">
                  <a:pos x="34" y="364"/>
                </a:cxn>
                <a:cxn ang="0">
                  <a:pos x="66" y="290"/>
                </a:cxn>
                <a:cxn ang="0">
                  <a:pos x="110" y="222"/>
                </a:cxn>
                <a:cxn ang="0">
                  <a:pos x="162" y="162"/>
                </a:cxn>
                <a:cxn ang="0">
                  <a:pos x="222" y="110"/>
                </a:cxn>
                <a:cxn ang="0">
                  <a:pos x="290" y="66"/>
                </a:cxn>
                <a:cxn ang="0">
                  <a:pos x="364" y="34"/>
                </a:cxn>
                <a:cxn ang="0">
                  <a:pos x="444" y="10"/>
                </a:cxn>
                <a:cxn ang="0">
                  <a:pos x="528" y="0"/>
                </a:cxn>
                <a:cxn ang="0">
                  <a:pos x="584" y="0"/>
                </a:cxn>
                <a:cxn ang="0">
                  <a:pos x="668" y="10"/>
                </a:cxn>
                <a:cxn ang="0">
                  <a:pos x="748" y="34"/>
                </a:cxn>
                <a:cxn ang="0">
                  <a:pos x="822" y="66"/>
                </a:cxn>
                <a:cxn ang="0">
                  <a:pos x="890" y="110"/>
                </a:cxn>
                <a:cxn ang="0">
                  <a:pos x="950" y="162"/>
                </a:cxn>
                <a:cxn ang="0">
                  <a:pos x="1002" y="222"/>
                </a:cxn>
                <a:cxn ang="0">
                  <a:pos x="1046" y="290"/>
                </a:cxn>
                <a:cxn ang="0">
                  <a:pos x="1078" y="364"/>
                </a:cxn>
                <a:cxn ang="0">
                  <a:pos x="1102" y="444"/>
                </a:cxn>
                <a:cxn ang="0">
                  <a:pos x="1112" y="528"/>
                </a:cxn>
              </a:cxnLst>
              <a:rect l="0" t="0" r="r" b="b"/>
              <a:pathLst>
                <a:path w="1112" h="1112">
                  <a:moveTo>
                    <a:pt x="1112" y="556"/>
                  </a:moveTo>
                  <a:lnTo>
                    <a:pt x="1112" y="556"/>
                  </a:lnTo>
                  <a:lnTo>
                    <a:pt x="1112" y="584"/>
                  </a:lnTo>
                  <a:lnTo>
                    <a:pt x="1110" y="612"/>
                  </a:lnTo>
                  <a:lnTo>
                    <a:pt x="1106" y="640"/>
                  </a:lnTo>
                  <a:lnTo>
                    <a:pt x="1102" y="668"/>
                  </a:lnTo>
                  <a:lnTo>
                    <a:pt x="1096" y="696"/>
                  </a:lnTo>
                  <a:lnTo>
                    <a:pt x="1088" y="722"/>
                  </a:lnTo>
                  <a:lnTo>
                    <a:pt x="1078" y="748"/>
                  </a:lnTo>
                  <a:lnTo>
                    <a:pt x="1068" y="772"/>
                  </a:lnTo>
                  <a:lnTo>
                    <a:pt x="1058" y="798"/>
                  </a:lnTo>
                  <a:lnTo>
                    <a:pt x="1046" y="822"/>
                  </a:lnTo>
                  <a:lnTo>
                    <a:pt x="1032" y="844"/>
                  </a:lnTo>
                  <a:lnTo>
                    <a:pt x="1018" y="868"/>
                  </a:lnTo>
                  <a:lnTo>
                    <a:pt x="1002" y="890"/>
                  </a:lnTo>
                  <a:lnTo>
                    <a:pt x="986" y="910"/>
                  </a:lnTo>
                  <a:lnTo>
                    <a:pt x="968" y="930"/>
                  </a:lnTo>
                  <a:lnTo>
                    <a:pt x="950" y="950"/>
                  </a:lnTo>
                  <a:lnTo>
                    <a:pt x="930" y="968"/>
                  </a:lnTo>
                  <a:lnTo>
                    <a:pt x="910" y="986"/>
                  </a:lnTo>
                  <a:lnTo>
                    <a:pt x="890" y="1002"/>
                  </a:lnTo>
                  <a:lnTo>
                    <a:pt x="868" y="1018"/>
                  </a:lnTo>
                  <a:lnTo>
                    <a:pt x="844" y="1032"/>
                  </a:lnTo>
                  <a:lnTo>
                    <a:pt x="822" y="1046"/>
                  </a:lnTo>
                  <a:lnTo>
                    <a:pt x="798" y="1058"/>
                  </a:lnTo>
                  <a:lnTo>
                    <a:pt x="772" y="1068"/>
                  </a:lnTo>
                  <a:lnTo>
                    <a:pt x="748" y="1078"/>
                  </a:lnTo>
                  <a:lnTo>
                    <a:pt x="722" y="1088"/>
                  </a:lnTo>
                  <a:lnTo>
                    <a:pt x="696" y="1096"/>
                  </a:lnTo>
                  <a:lnTo>
                    <a:pt x="668" y="1102"/>
                  </a:lnTo>
                  <a:lnTo>
                    <a:pt x="640" y="1106"/>
                  </a:lnTo>
                  <a:lnTo>
                    <a:pt x="612" y="1110"/>
                  </a:lnTo>
                  <a:lnTo>
                    <a:pt x="584" y="1112"/>
                  </a:lnTo>
                  <a:lnTo>
                    <a:pt x="556" y="1112"/>
                  </a:lnTo>
                  <a:lnTo>
                    <a:pt x="556" y="1112"/>
                  </a:lnTo>
                  <a:lnTo>
                    <a:pt x="528" y="1112"/>
                  </a:lnTo>
                  <a:lnTo>
                    <a:pt x="500" y="1110"/>
                  </a:lnTo>
                  <a:lnTo>
                    <a:pt x="472" y="1106"/>
                  </a:lnTo>
                  <a:lnTo>
                    <a:pt x="444" y="1102"/>
                  </a:lnTo>
                  <a:lnTo>
                    <a:pt x="416" y="1096"/>
                  </a:lnTo>
                  <a:lnTo>
                    <a:pt x="390" y="1088"/>
                  </a:lnTo>
                  <a:lnTo>
                    <a:pt x="364" y="1078"/>
                  </a:lnTo>
                  <a:lnTo>
                    <a:pt x="340" y="1068"/>
                  </a:lnTo>
                  <a:lnTo>
                    <a:pt x="314" y="1058"/>
                  </a:lnTo>
                  <a:lnTo>
                    <a:pt x="290" y="1046"/>
                  </a:lnTo>
                  <a:lnTo>
                    <a:pt x="268" y="1032"/>
                  </a:lnTo>
                  <a:lnTo>
                    <a:pt x="244" y="1018"/>
                  </a:lnTo>
                  <a:lnTo>
                    <a:pt x="222" y="1002"/>
                  </a:lnTo>
                  <a:lnTo>
                    <a:pt x="202" y="986"/>
                  </a:lnTo>
                  <a:lnTo>
                    <a:pt x="182" y="968"/>
                  </a:lnTo>
                  <a:lnTo>
                    <a:pt x="162" y="950"/>
                  </a:lnTo>
                  <a:lnTo>
                    <a:pt x="144" y="930"/>
                  </a:lnTo>
                  <a:lnTo>
                    <a:pt x="126" y="910"/>
                  </a:lnTo>
                  <a:lnTo>
                    <a:pt x="110" y="890"/>
                  </a:lnTo>
                  <a:lnTo>
                    <a:pt x="94" y="868"/>
                  </a:lnTo>
                  <a:lnTo>
                    <a:pt x="80" y="844"/>
                  </a:lnTo>
                  <a:lnTo>
                    <a:pt x="66" y="822"/>
                  </a:lnTo>
                  <a:lnTo>
                    <a:pt x="54" y="798"/>
                  </a:lnTo>
                  <a:lnTo>
                    <a:pt x="44" y="772"/>
                  </a:lnTo>
                  <a:lnTo>
                    <a:pt x="34" y="748"/>
                  </a:lnTo>
                  <a:lnTo>
                    <a:pt x="24" y="722"/>
                  </a:lnTo>
                  <a:lnTo>
                    <a:pt x="16" y="696"/>
                  </a:lnTo>
                  <a:lnTo>
                    <a:pt x="10" y="668"/>
                  </a:lnTo>
                  <a:lnTo>
                    <a:pt x="6" y="640"/>
                  </a:lnTo>
                  <a:lnTo>
                    <a:pt x="2" y="612"/>
                  </a:lnTo>
                  <a:lnTo>
                    <a:pt x="0" y="584"/>
                  </a:lnTo>
                  <a:lnTo>
                    <a:pt x="0" y="556"/>
                  </a:lnTo>
                  <a:lnTo>
                    <a:pt x="0" y="556"/>
                  </a:lnTo>
                  <a:lnTo>
                    <a:pt x="0" y="528"/>
                  </a:lnTo>
                  <a:lnTo>
                    <a:pt x="2" y="500"/>
                  </a:lnTo>
                  <a:lnTo>
                    <a:pt x="6" y="472"/>
                  </a:lnTo>
                  <a:lnTo>
                    <a:pt x="10" y="444"/>
                  </a:lnTo>
                  <a:lnTo>
                    <a:pt x="16" y="416"/>
                  </a:lnTo>
                  <a:lnTo>
                    <a:pt x="24" y="390"/>
                  </a:lnTo>
                  <a:lnTo>
                    <a:pt x="34" y="364"/>
                  </a:lnTo>
                  <a:lnTo>
                    <a:pt x="44" y="340"/>
                  </a:lnTo>
                  <a:lnTo>
                    <a:pt x="54" y="314"/>
                  </a:lnTo>
                  <a:lnTo>
                    <a:pt x="66" y="290"/>
                  </a:lnTo>
                  <a:lnTo>
                    <a:pt x="80" y="268"/>
                  </a:lnTo>
                  <a:lnTo>
                    <a:pt x="94" y="244"/>
                  </a:lnTo>
                  <a:lnTo>
                    <a:pt x="110" y="222"/>
                  </a:lnTo>
                  <a:lnTo>
                    <a:pt x="126" y="202"/>
                  </a:lnTo>
                  <a:lnTo>
                    <a:pt x="144" y="182"/>
                  </a:lnTo>
                  <a:lnTo>
                    <a:pt x="162" y="162"/>
                  </a:lnTo>
                  <a:lnTo>
                    <a:pt x="182" y="144"/>
                  </a:lnTo>
                  <a:lnTo>
                    <a:pt x="202" y="126"/>
                  </a:lnTo>
                  <a:lnTo>
                    <a:pt x="222" y="110"/>
                  </a:lnTo>
                  <a:lnTo>
                    <a:pt x="244" y="94"/>
                  </a:lnTo>
                  <a:lnTo>
                    <a:pt x="268" y="80"/>
                  </a:lnTo>
                  <a:lnTo>
                    <a:pt x="290" y="66"/>
                  </a:lnTo>
                  <a:lnTo>
                    <a:pt x="314" y="54"/>
                  </a:lnTo>
                  <a:lnTo>
                    <a:pt x="340" y="44"/>
                  </a:lnTo>
                  <a:lnTo>
                    <a:pt x="364" y="34"/>
                  </a:lnTo>
                  <a:lnTo>
                    <a:pt x="390" y="24"/>
                  </a:lnTo>
                  <a:lnTo>
                    <a:pt x="416" y="16"/>
                  </a:lnTo>
                  <a:lnTo>
                    <a:pt x="444" y="10"/>
                  </a:lnTo>
                  <a:lnTo>
                    <a:pt x="472" y="6"/>
                  </a:lnTo>
                  <a:lnTo>
                    <a:pt x="500" y="2"/>
                  </a:lnTo>
                  <a:lnTo>
                    <a:pt x="528" y="0"/>
                  </a:lnTo>
                  <a:lnTo>
                    <a:pt x="556" y="0"/>
                  </a:lnTo>
                  <a:lnTo>
                    <a:pt x="556" y="0"/>
                  </a:lnTo>
                  <a:lnTo>
                    <a:pt x="584" y="0"/>
                  </a:lnTo>
                  <a:lnTo>
                    <a:pt x="612" y="2"/>
                  </a:lnTo>
                  <a:lnTo>
                    <a:pt x="640" y="6"/>
                  </a:lnTo>
                  <a:lnTo>
                    <a:pt x="668" y="10"/>
                  </a:lnTo>
                  <a:lnTo>
                    <a:pt x="696" y="16"/>
                  </a:lnTo>
                  <a:lnTo>
                    <a:pt x="722" y="24"/>
                  </a:lnTo>
                  <a:lnTo>
                    <a:pt x="748" y="34"/>
                  </a:lnTo>
                  <a:lnTo>
                    <a:pt x="772" y="44"/>
                  </a:lnTo>
                  <a:lnTo>
                    <a:pt x="798" y="54"/>
                  </a:lnTo>
                  <a:lnTo>
                    <a:pt x="822" y="66"/>
                  </a:lnTo>
                  <a:lnTo>
                    <a:pt x="844" y="80"/>
                  </a:lnTo>
                  <a:lnTo>
                    <a:pt x="868" y="94"/>
                  </a:lnTo>
                  <a:lnTo>
                    <a:pt x="890" y="110"/>
                  </a:lnTo>
                  <a:lnTo>
                    <a:pt x="910" y="126"/>
                  </a:lnTo>
                  <a:lnTo>
                    <a:pt x="930" y="144"/>
                  </a:lnTo>
                  <a:lnTo>
                    <a:pt x="950" y="162"/>
                  </a:lnTo>
                  <a:lnTo>
                    <a:pt x="968" y="182"/>
                  </a:lnTo>
                  <a:lnTo>
                    <a:pt x="986" y="202"/>
                  </a:lnTo>
                  <a:lnTo>
                    <a:pt x="1002" y="222"/>
                  </a:lnTo>
                  <a:lnTo>
                    <a:pt x="1018" y="244"/>
                  </a:lnTo>
                  <a:lnTo>
                    <a:pt x="1032" y="268"/>
                  </a:lnTo>
                  <a:lnTo>
                    <a:pt x="1046" y="290"/>
                  </a:lnTo>
                  <a:lnTo>
                    <a:pt x="1058" y="314"/>
                  </a:lnTo>
                  <a:lnTo>
                    <a:pt x="1068" y="340"/>
                  </a:lnTo>
                  <a:lnTo>
                    <a:pt x="1078" y="364"/>
                  </a:lnTo>
                  <a:lnTo>
                    <a:pt x="1088" y="390"/>
                  </a:lnTo>
                  <a:lnTo>
                    <a:pt x="1096" y="416"/>
                  </a:lnTo>
                  <a:lnTo>
                    <a:pt x="1102" y="444"/>
                  </a:lnTo>
                  <a:lnTo>
                    <a:pt x="1106" y="472"/>
                  </a:lnTo>
                  <a:lnTo>
                    <a:pt x="1110" y="500"/>
                  </a:lnTo>
                  <a:lnTo>
                    <a:pt x="1112" y="528"/>
                  </a:lnTo>
                  <a:lnTo>
                    <a:pt x="1112" y="556"/>
                  </a:lnTo>
                  <a:lnTo>
                    <a:pt x="1112" y="55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68" name="Freeform 120"/>
            <p:cNvSpPr>
              <a:spLocks/>
            </p:cNvSpPr>
            <p:nvPr/>
          </p:nvSpPr>
          <p:spPr bwMode="auto">
            <a:xfrm>
              <a:off x="3759200" y="2616200"/>
              <a:ext cx="1625600" cy="1625600"/>
            </a:xfrm>
            <a:custGeom>
              <a:avLst/>
              <a:gdLst/>
              <a:ahLst/>
              <a:cxnLst>
                <a:cxn ang="0">
                  <a:pos x="1024" y="512"/>
                </a:cxn>
                <a:cxn ang="0">
                  <a:pos x="1020" y="564"/>
                </a:cxn>
                <a:cxn ang="0">
                  <a:pos x="1014" y="616"/>
                </a:cxn>
                <a:cxn ang="0">
                  <a:pos x="1000" y="664"/>
                </a:cxn>
                <a:cxn ang="0">
                  <a:pos x="984" y="712"/>
                </a:cxn>
                <a:cxn ang="0">
                  <a:pos x="962" y="756"/>
                </a:cxn>
                <a:cxn ang="0">
                  <a:pos x="906" y="838"/>
                </a:cxn>
                <a:cxn ang="0">
                  <a:pos x="838" y="906"/>
                </a:cxn>
                <a:cxn ang="0">
                  <a:pos x="756" y="962"/>
                </a:cxn>
                <a:cxn ang="0">
                  <a:pos x="712" y="984"/>
                </a:cxn>
                <a:cxn ang="0">
                  <a:pos x="664" y="1000"/>
                </a:cxn>
                <a:cxn ang="0">
                  <a:pos x="616" y="1014"/>
                </a:cxn>
                <a:cxn ang="0">
                  <a:pos x="564" y="1020"/>
                </a:cxn>
                <a:cxn ang="0">
                  <a:pos x="512" y="1024"/>
                </a:cxn>
                <a:cxn ang="0">
                  <a:pos x="486" y="1022"/>
                </a:cxn>
                <a:cxn ang="0">
                  <a:pos x="434" y="1018"/>
                </a:cxn>
                <a:cxn ang="0">
                  <a:pos x="384" y="1008"/>
                </a:cxn>
                <a:cxn ang="0">
                  <a:pos x="336" y="992"/>
                </a:cxn>
                <a:cxn ang="0">
                  <a:pos x="290" y="974"/>
                </a:cxn>
                <a:cxn ang="0">
                  <a:pos x="226" y="936"/>
                </a:cxn>
                <a:cxn ang="0">
                  <a:pos x="150" y="874"/>
                </a:cxn>
                <a:cxn ang="0">
                  <a:pos x="88" y="798"/>
                </a:cxn>
                <a:cxn ang="0">
                  <a:pos x="50" y="734"/>
                </a:cxn>
                <a:cxn ang="0">
                  <a:pos x="32" y="688"/>
                </a:cxn>
                <a:cxn ang="0">
                  <a:pos x="16" y="640"/>
                </a:cxn>
                <a:cxn ang="0">
                  <a:pos x="6" y="590"/>
                </a:cxn>
                <a:cxn ang="0">
                  <a:pos x="2" y="538"/>
                </a:cxn>
                <a:cxn ang="0">
                  <a:pos x="0" y="512"/>
                </a:cxn>
                <a:cxn ang="0">
                  <a:pos x="4" y="460"/>
                </a:cxn>
                <a:cxn ang="0">
                  <a:pos x="10" y="408"/>
                </a:cxn>
                <a:cxn ang="0">
                  <a:pos x="24" y="360"/>
                </a:cxn>
                <a:cxn ang="0">
                  <a:pos x="40" y="312"/>
                </a:cxn>
                <a:cxn ang="0">
                  <a:pos x="62" y="268"/>
                </a:cxn>
                <a:cxn ang="0">
                  <a:pos x="118" y="186"/>
                </a:cxn>
                <a:cxn ang="0">
                  <a:pos x="186" y="118"/>
                </a:cxn>
                <a:cxn ang="0">
                  <a:pos x="268" y="62"/>
                </a:cxn>
                <a:cxn ang="0">
                  <a:pos x="312" y="40"/>
                </a:cxn>
                <a:cxn ang="0">
                  <a:pos x="360" y="24"/>
                </a:cxn>
                <a:cxn ang="0">
                  <a:pos x="408" y="10"/>
                </a:cxn>
                <a:cxn ang="0">
                  <a:pos x="460" y="4"/>
                </a:cxn>
                <a:cxn ang="0">
                  <a:pos x="512" y="0"/>
                </a:cxn>
                <a:cxn ang="0">
                  <a:pos x="538" y="2"/>
                </a:cxn>
                <a:cxn ang="0">
                  <a:pos x="590" y="6"/>
                </a:cxn>
                <a:cxn ang="0">
                  <a:pos x="640" y="16"/>
                </a:cxn>
                <a:cxn ang="0">
                  <a:pos x="688" y="32"/>
                </a:cxn>
                <a:cxn ang="0">
                  <a:pos x="734" y="50"/>
                </a:cxn>
                <a:cxn ang="0">
                  <a:pos x="798" y="88"/>
                </a:cxn>
                <a:cxn ang="0">
                  <a:pos x="874" y="150"/>
                </a:cxn>
                <a:cxn ang="0">
                  <a:pos x="936" y="226"/>
                </a:cxn>
                <a:cxn ang="0">
                  <a:pos x="974" y="290"/>
                </a:cxn>
                <a:cxn ang="0">
                  <a:pos x="992" y="336"/>
                </a:cxn>
                <a:cxn ang="0">
                  <a:pos x="1008" y="384"/>
                </a:cxn>
                <a:cxn ang="0">
                  <a:pos x="1018" y="434"/>
                </a:cxn>
                <a:cxn ang="0">
                  <a:pos x="1022" y="486"/>
                </a:cxn>
                <a:cxn ang="0">
                  <a:pos x="1024" y="512"/>
                </a:cxn>
              </a:cxnLst>
              <a:rect l="0" t="0" r="r" b="b"/>
              <a:pathLst>
                <a:path w="1024" h="1024">
                  <a:moveTo>
                    <a:pt x="1024" y="512"/>
                  </a:moveTo>
                  <a:lnTo>
                    <a:pt x="1024" y="512"/>
                  </a:lnTo>
                  <a:lnTo>
                    <a:pt x="1022" y="538"/>
                  </a:lnTo>
                  <a:lnTo>
                    <a:pt x="1020" y="564"/>
                  </a:lnTo>
                  <a:lnTo>
                    <a:pt x="1018" y="590"/>
                  </a:lnTo>
                  <a:lnTo>
                    <a:pt x="1014" y="616"/>
                  </a:lnTo>
                  <a:lnTo>
                    <a:pt x="1008" y="640"/>
                  </a:lnTo>
                  <a:lnTo>
                    <a:pt x="1000" y="664"/>
                  </a:lnTo>
                  <a:lnTo>
                    <a:pt x="992" y="688"/>
                  </a:lnTo>
                  <a:lnTo>
                    <a:pt x="984" y="712"/>
                  </a:lnTo>
                  <a:lnTo>
                    <a:pt x="974" y="734"/>
                  </a:lnTo>
                  <a:lnTo>
                    <a:pt x="962" y="756"/>
                  </a:lnTo>
                  <a:lnTo>
                    <a:pt x="936" y="798"/>
                  </a:lnTo>
                  <a:lnTo>
                    <a:pt x="906" y="838"/>
                  </a:lnTo>
                  <a:lnTo>
                    <a:pt x="874" y="874"/>
                  </a:lnTo>
                  <a:lnTo>
                    <a:pt x="838" y="906"/>
                  </a:lnTo>
                  <a:lnTo>
                    <a:pt x="798" y="936"/>
                  </a:lnTo>
                  <a:lnTo>
                    <a:pt x="756" y="962"/>
                  </a:lnTo>
                  <a:lnTo>
                    <a:pt x="734" y="974"/>
                  </a:lnTo>
                  <a:lnTo>
                    <a:pt x="712" y="984"/>
                  </a:lnTo>
                  <a:lnTo>
                    <a:pt x="688" y="992"/>
                  </a:lnTo>
                  <a:lnTo>
                    <a:pt x="664" y="1000"/>
                  </a:lnTo>
                  <a:lnTo>
                    <a:pt x="640" y="1008"/>
                  </a:lnTo>
                  <a:lnTo>
                    <a:pt x="616" y="1014"/>
                  </a:lnTo>
                  <a:lnTo>
                    <a:pt x="590" y="1018"/>
                  </a:lnTo>
                  <a:lnTo>
                    <a:pt x="564" y="1020"/>
                  </a:lnTo>
                  <a:lnTo>
                    <a:pt x="538" y="1022"/>
                  </a:lnTo>
                  <a:lnTo>
                    <a:pt x="512" y="1024"/>
                  </a:lnTo>
                  <a:lnTo>
                    <a:pt x="512" y="1024"/>
                  </a:lnTo>
                  <a:lnTo>
                    <a:pt x="486" y="1022"/>
                  </a:lnTo>
                  <a:lnTo>
                    <a:pt x="460" y="1020"/>
                  </a:lnTo>
                  <a:lnTo>
                    <a:pt x="434" y="1018"/>
                  </a:lnTo>
                  <a:lnTo>
                    <a:pt x="408" y="1014"/>
                  </a:lnTo>
                  <a:lnTo>
                    <a:pt x="384" y="1008"/>
                  </a:lnTo>
                  <a:lnTo>
                    <a:pt x="360" y="1000"/>
                  </a:lnTo>
                  <a:lnTo>
                    <a:pt x="336" y="992"/>
                  </a:lnTo>
                  <a:lnTo>
                    <a:pt x="312" y="984"/>
                  </a:lnTo>
                  <a:lnTo>
                    <a:pt x="290" y="974"/>
                  </a:lnTo>
                  <a:lnTo>
                    <a:pt x="268" y="962"/>
                  </a:lnTo>
                  <a:lnTo>
                    <a:pt x="226" y="936"/>
                  </a:lnTo>
                  <a:lnTo>
                    <a:pt x="186" y="906"/>
                  </a:lnTo>
                  <a:lnTo>
                    <a:pt x="150" y="874"/>
                  </a:lnTo>
                  <a:lnTo>
                    <a:pt x="118" y="838"/>
                  </a:lnTo>
                  <a:lnTo>
                    <a:pt x="88" y="798"/>
                  </a:lnTo>
                  <a:lnTo>
                    <a:pt x="62" y="756"/>
                  </a:lnTo>
                  <a:lnTo>
                    <a:pt x="50" y="734"/>
                  </a:lnTo>
                  <a:lnTo>
                    <a:pt x="40" y="712"/>
                  </a:lnTo>
                  <a:lnTo>
                    <a:pt x="32" y="688"/>
                  </a:lnTo>
                  <a:lnTo>
                    <a:pt x="24" y="664"/>
                  </a:lnTo>
                  <a:lnTo>
                    <a:pt x="16" y="640"/>
                  </a:lnTo>
                  <a:lnTo>
                    <a:pt x="10" y="616"/>
                  </a:lnTo>
                  <a:lnTo>
                    <a:pt x="6" y="590"/>
                  </a:lnTo>
                  <a:lnTo>
                    <a:pt x="4" y="564"/>
                  </a:lnTo>
                  <a:lnTo>
                    <a:pt x="2" y="538"/>
                  </a:lnTo>
                  <a:lnTo>
                    <a:pt x="0" y="512"/>
                  </a:lnTo>
                  <a:lnTo>
                    <a:pt x="0" y="512"/>
                  </a:lnTo>
                  <a:lnTo>
                    <a:pt x="2" y="486"/>
                  </a:lnTo>
                  <a:lnTo>
                    <a:pt x="4" y="460"/>
                  </a:lnTo>
                  <a:lnTo>
                    <a:pt x="6" y="434"/>
                  </a:lnTo>
                  <a:lnTo>
                    <a:pt x="10" y="408"/>
                  </a:lnTo>
                  <a:lnTo>
                    <a:pt x="16" y="384"/>
                  </a:lnTo>
                  <a:lnTo>
                    <a:pt x="24" y="360"/>
                  </a:lnTo>
                  <a:lnTo>
                    <a:pt x="32" y="336"/>
                  </a:lnTo>
                  <a:lnTo>
                    <a:pt x="40" y="312"/>
                  </a:lnTo>
                  <a:lnTo>
                    <a:pt x="50" y="290"/>
                  </a:lnTo>
                  <a:lnTo>
                    <a:pt x="62" y="268"/>
                  </a:lnTo>
                  <a:lnTo>
                    <a:pt x="88" y="226"/>
                  </a:lnTo>
                  <a:lnTo>
                    <a:pt x="118" y="186"/>
                  </a:lnTo>
                  <a:lnTo>
                    <a:pt x="150" y="150"/>
                  </a:lnTo>
                  <a:lnTo>
                    <a:pt x="186" y="118"/>
                  </a:lnTo>
                  <a:lnTo>
                    <a:pt x="226" y="88"/>
                  </a:lnTo>
                  <a:lnTo>
                    <a:pt x="268" y="62"/>
                  </a:lnTo>
                  <a:lnTo>
                    <a:pt x="290" y="50"/>
                  </a:lnTo>
                  <a:lnTo>
                    <a:pt x="312" y="40"/>
                  </a:lnTo>
                  <a:lnTo>
                    <a:pt x="336" y="32"/>
                  </a:lnTo>
                  <a:lnTo>
                    <a:pt x="360" y="24"/>
                  </a:lnTo>
                  <a:lnTo>
                    <a:pt x="384" y="16"/>
                  </a:lnTo>
                  <a:lnTo>
                    <a:pt x="408" y="10"/>
                  </a:lnTo>
                  <a:lnTo>
                    <a:pt x="434" y="6"/>
                  </a:lnTo>
                  <a:lnTo>
                    <a:pt x="460" y="4"/>
                  </a:lnTo>
                  <a:lnTo>
                    <a:pt x="486" y="2"/>
                  </a:lnTo>
                  <a:lnTo>
                    <a:pt x="512" y="0"/>
                  </a:lnTo>
                  <a:lnTo>
                    <a:pt x="512" y="0"/>
                  </a:lnTo>
                  <a:lnTo>
                    <a:pt x="538" y="2"/>
                  </a:lnTo>
                  <a:lnTo>
                    <a:pt x="564" y="4"/>
                  </a:lnTo>
                  <a:lnTo>
                    <a:pt x="590" y="6"/>
                  </a:lnTo>
                  <a:lnTo>
                    <a:pt x="616" y="10"/>
                  </a:lnTo>
                  <a:lnTo>
                    <a:pt x="640" y="16"/>
                  </a:lnTo>
                  <a:lnTo>
                    <a:pt x="664" y="24"/>
                  </a:lnTo>
                  <a:lnTo>
                    <a:pt x="688" y="32"/>
                  </a:lnTo>
                  <a:lnTo>
                    <a:pt x="712" y="40"/>
                  </a:lnTo>
                  <a:lnTo>
                    <a:pt x="734" y="50"/>
                  </a:lnTo>
                  <a:lnTo>
                    <a:pt x="756" y="62"/>
                  </a:lnTo>
                  <a:lnTo>
                    <a:pt x="798" y="88"/>
                  </a:lnTo>
                  <a:lnTo>
                    <a:pt x="838" y="118"/>
                  </a:lnTo>
                  <a:lnTo>
                    <a:pt x="874" y="150"/>
                  </a:lnTo>
                  <a:lnTo>
                    <a:pt x="906" y="186"/>
                  </a:lnTo>
                  <a:lnTo>
                    <a:pt x="936" y="226"/>
                  </a:lnTo>
                  <a:lnTo>
                    <a:pt x="962" y="268"/>
                  </a:lnTo>
                  <a:lnTo>
                    <a:pt x="974" y="290"/>
                  </a:lnTo>
                  <a:lnTo>
                    <a:pt x="984" y="312"/>
                  </a:lnTo>
                  <a:lnTo>
                    <a:pt x="992" y="336"/>
                  </a:lnTo>
                  <a:lnTo>
                    <a:pt x="1000" y="360"/>
                  </a:lnTo>
                  <a:lnTo>
                    <a:pt x="1008" y="384"/>
                  </a:lnTo>
                  <a:lnTo>
                    <a:pt x="1014" y="408"/>
                  </a:lnTo>
                  <a:lnTo>
                    <a:pt x="1018" y="434"/>
                  </a:lnTo>
                  <a:lnTo>
                    <a:pt x="1020" y="460"/>
                  </a:lnTo>
                  <a:lnTo>
                    <a:pt x="1022" y="486"/>
                  </a:lnTo>
                  <a:lnTo>
                    <a:pt x="1024" y="512"/>
                  </a:lnTo>
                  <a:lnTo>
                    <a:pt x="1024" y="5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 sz="1400" dirty="0">
                <a:solidFill>
                  <a:prstClr val="black"/>
                </a:solidFill>
              </a:endParaRPr>
            </a:p>
          </p:txBody>
        </p:sp>
        <p:sp>
          <p:nvSpPr>
            <p:cNvPr id="2169" name="Freeform 121"/>
            <p:cNvSpPr>
              <a:spLocks/>
            </p:cNvSpPr>
            <p:nvPr/>
          </p:nvSpPr>
          <p:spPr bwMode="auto">
            <a:xfrm>
              <a:off x="3978275" y="2835275"/>
              <a:ext cx="1187450" cy="1187450"/>
            </a:xfrm>
            <a:custGeom>
              <a:avLst/>
              <a:gdLst/>
              <a:ahLst/>
              <a:cxnLst>
                <a:cxn ang="0">
                  <a:pos x="748" y="374"/>
                </a:cxn>
                <a:cxn ang="0">
                  <a:pos x="742" y="450"/>
                </a:cxn>
                <a:cxn ang="0">
                  <a:pos x="720" y="520"/>
                </a:cxn>
                <a:cxn ang="0">
                  <a:pos x="684" y="584"/>
                </a:cxn>
                <a:cxn ang="0">
                  <a:pos x="640" y="640"/>
                </a:cxn>
                <a:cxn ang="0">
                  <a:pos x="584" y="684"/>
                </a:cxn>
                <a:cxn ang="0">
                  <a:pos x="520" y="720"/>
                </a:cxn>
                <a:cxn ang="0">
                  <a:pos x="450" y="742"/>
                </a:cxn>
                <a:cxn ang="0">
                  <a:pos x="374" y="748"/>
                </a:cxn>
                <a:cxn ang="0">
                  <a:pos x="336" y="746"/>
                </a:cxn>
                <a:cxn ang="0">
                  <a:pos x="262" y="732"/>
                </a:cxn>
                <a:cxn ang="0">
                  <a:pos x="196" y="704"/>
                </a:cxn>
                <a:cxn ang="0">
                  <a:pos x="136" y="664"/>
                </a:cxn>
                <a:cxn ang="0">
                  <a:pos x="84" y="612"/>
                </a:cxn>
                <a:cxn ang="0">
                  <a:pos x="44" y="552"/>
                </a:cxn>
                <a:cxn ang="0">
                  <a:pos x="16" y="486"/>
                </a:cxn>
                <a:cxn ang="0">
                  <a:pos x="2" y="412"/>
                </a:cxn>
                <a:cxn ang="0">
                  <a:pos x="0" y="374"/>
                </a:cxn>
                <a:cxn ang="0">
                  <a:pos x="6" y="298"/>
                </a:cxn>
                <a:cxn ang="0">
                  <a:pos x="28" y="228"/>
                </a:cxn>
                <a:cxn ang="0">
                  <a:pos x="64" y="164"/>
                </a:cxn>
                <a:cxn ang="0">
                  <a:pos x="108" y="108"/>
                </a:cxn>
                <a:cxn ang="0">
                  <a:pos x="164" y="64"/>
                </a:cxn>
                <a:cxn ang="0">
                  <a:pos x="228" y="28"/>
                </a:cxn>
                <a:cxn ang="0">
                  <a:pos x="298" y="6"/>
                </a:cxn>
                <a:cxn ang="0">
                  <a:pos x="374" y="0"/>
                </a:cxn>
                <a:cxn ang="0">
                  <a:pos x="412" y="2"/>
                </a:cxn>
                <a:cxn ang="0">
                  <a:pos x="486" y="16"/>
                </a:cxn>
                <a:cxn ang="0">
                  <a:pos x="552" y="44"/>
                </a:cxn>
                <a:cxn ang="0">
                  <a:pos x="612" y="84"/>
                </a:cxn>
                <a:cxn ang="0">
                  <a:pos x="664" y="136"/>
                </a:cxn>
                <a:cxn ang="0">
                  <a:pos x="704" y="196"/>
                </a:cxn>
                <a:cxn ang="0">
                  <a:pos x="732" y="262"/>
                </a:cxn>
                <a:cxn ang="0">
                  <a:pos x="746" y="336"/>
                </a:cxn>
                <a:cxn ang="0">
                  <a:pos x="748" y="374"/>
                </a:cxn>
              </a:cxnLst>
              <a:rect l="0" t="0" r="r" b="b"/>
              <a:pathLst>
                <a:path w="748" h="748">
                  <a:moveTo>
                    <a:pt x="748" y="374"/>
                  </a:moveTo>
                  <a:lnTo>
                    <a:pt x="748" y="374"/>
                  </a:lnTo>
                  <a:lnTo>
                    <a:pt x="746" y="412"/>
                  </a:lnTo>
                  <a:lnTo>
                    <a:pt x="742" y="450"/>
                  </a:lnTo>
                  <a:lnTo>
                    <a:pt x="732" y="486"/>
                  </a:lnTo>
                  <a:lnTo>
                    <a:pt x="720" y="520"/>
                  </a:lnTo>
                  <a:lnTo>
                    <a:pt x="704" y="552"/>
                  </a:lnTo>
                  <a:lnTo>
                    <a:pt x="684" y="584"/>
                  </a:lnTo>
                  <a:lnTo>
                    <a:pt x="664" y="612"/>
                  </a:lnTo>
                  <a:lnTo>
                    <a:pt x="640" y="640"/>
                  </a:lnTo>
                  <a:lnTo>
                    <a:pt x="612" y="664"/>
                  </a:lnTo>
                  <a:lnTo>
                    <a:pt x="584" y="684"/>
                  </a:lnTo>
                  <a:lnTo>
                    <a:pt x="552" y="704"/>
                  </a:lnTo>
                  <a:lnTo>
                    <a:pt x="520" y="720"/>
                  </a:lnTo>
                  <a:lnTo>
                    <a:pt x="486" y="732"/>
                  </a:lnTo>
                  <a:lnTo>
                    <a:pt x="450" y="742"/>
                  </a:lnTo>
                  <a:lnTo>
                    <a:pt x="412" y="746"/>
                  </a:lnTo>
                  <a:lnTo>
                    <a:pt x="374" y="748"/>
                  </a:lnTo>
                  <a:lnTo>
                    <a:pt x="374" y="748"/>
                  </a:lnTo>
                  <a:lnTo>
                    <a:pt x="336" y="746"/>
                  </a:lnTo>
                  <a:lnTo>
                    <a:pt x="298" y="742"/>
                  </a:lnTo>
                  <a:lnTo>
                    <a:pt x="262" y="732"/>
                  </a:lnTo>
                  <a:lnTo>
                    <a:pt x="228" y="720"/>
                  </a:lnTo>
                  <a:lnTo>
                    <a:pt x="196" y="704"/>
                  </a:lnTo>
                  <a:lnTo>
                    <a:pt x="164" y="684"/>
                  </a:lnTo>
                  <a:lnTo>
                    <a:pt x="136" y="664"/>
                  </a:lnTo>
                  <a:lnTo>
                    <a:pt x="108" y="640"/>
                  </a:lnTo>
                  <a:lnTo>
                    <a:pt x="84" y="612"/>
                  </a:lnTo>
                  <a:lnTo>
                    <a:pt x="64" y="584"/>
                  </a:lnTo>
                  <a:lnTo>
                    <a:pt x="44" y="552"/>
                  </a:lnTo>
                  <a:lnTo>
                    <a:pt x="28" y="520"/>
                  </a:lnTo>
                  <a:lnTo>
                    <a:pt x="16" y="486"/>
                  </a:lnTo>
                  <a:lnTo>
                    <a:pt x="6" y="450"/>
                  </a:lnTo>
                  <a:lnTo>
                    <a:pt x="2" y="412"/>
                  </a:lnTo>
                  <a:lnTo>
                    <a:pt x="0" y="374"/>
                  </a:lnTo>
                  <a:lnTo>
                    <a:pt x="0" y="374"/>
                  </a:lnTo>
                  <a:lnTo>
                    <a:pt x="2" y="336"/>
                  </a:lnTo>
                  <a:lnTo>
                    <a:pt x="6" y="298"/>
                  </a:lnTo>
                  <a:lnTo>
                    <a:pt x="16" y="262"/>
                  </a:lnTo>
                  <a:lnTo>
                    <a:pt x="28" y="228"/>
                  </a:lnTo>
                  <a:lnTo>
                    <a:pt x="44" y="196"/>
                  </a:lnTo>
                  <a:lnTo>
                    <a:pt x="64" y="164"/>
                  </a:lnTo>
                  <a:lnTo>
                    <a:pt x="84" y="136"/>
                  </a:lnTo>
                  <a:lnTo>
                    <a:pt x="108" y="108"/>
                  </a:lnTo>
                  <a:lnTo>
                    <a:pt x="136" y="84"/>
                  </a:lnTo>
                  <a:lnTo>
                    <a:pt x="164" y="64"/>
                  </a:lnTo>
                  <a:lnTo>
                    <a:pt x="196" y="44"/>
                  </a:lnTo>
                  <a:lnTo>
                    <a:pt x="228" y="28"/>
                  </a:lnTo>
                  <a:lnTo>
                    <a:pt x="262" y="16"/>
                  </a:lnTo>
                  <a:lnTo>
                    <a:pt x="298" y="6"/>
                  </a:lnTo>
                  <a:lnTo>
                    <a:pt x="336" y="2"/>
                  </a:lnTo>
                  <a:lnTo>
                    <a:pt x="374" y="0"/>
                  </a:lnTo>
                  <a:lnTo>
                    <a:pt x="374" y="0"/>
                  </a:lnTo>
                  <a:lnTo>
                    <a:pt x="412" y="2"/>
                  </a:lnTo>
                  <a:lnTo>
                    <a:pt x="450" y="6"/>
                  </a:lnTo>
                  <a:lnTo>
                    <a:pt x="486" y="16"/>
                  </a:lnTo>
                  <a:lnTo>
                    <a:pt x="520" y="28"/>
                  </a:lnTo>
                  <a:lnTo>
                    <a:pt x="552" y="44"/>
                  </a:lnTo>
                  <a:lnTo>
                    <a:pt x="584" y="64"/>
                  </a:lnTo>
                  <a:lnTo>
                    <a:pt x="612" y="84"/>
                  </a:lnTo>
                  <a:lnTo>
                    <a:pt x="640" y="108"/>
                  </a:lnTo>
                  <a:lnTo>
                    <a:pt x="664" y="136"/>
                  </a:lnTo>
                  <a:lnTo>
                    <a:pt x="684" y="164"/>
                  </a:lnTo>
                  <a:lnTo>
                    <a:pt x="704" y="196"/>
                  </a:lnTo>
                  <a:lnTo>
                    <a:pt x="720" y="228"/>
                  </a:lnTo>
                  <a:lnTo>
                    <a:pt x="732" y="262"/>
                  </a:lnTo>
                  <a:lnTo>
                    <a:pt x="742" y="298"/>
                  </a:lnTo>
                  <a:lnTo>
                    <a:pt x="746" y="336"/>
                  </a:lnTo>
                  <a:lnTo>
                    <a:pt x="748" y="374"/>
                  </a:lnTo>
                  <a:lnTo>
                    <a:pt x="748" y="37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70" name="Freeform 122"/>
            <p:cNvSpPr>
              <a:spLocks/>
            </p:cNvSpPr>
            <p:nvPr/>
          </p:nvSpPr>
          <p:spPr bwMode="auto">
            <a:xfrm>
              <a:off x="4191000" y="3048000"/>
              <a:ext cx="762000" cy="762000"/>
            </a:xfrm>
            <a:custGeom>
              <a:avLst/>
              <a:gdLst/>
              <a:ahLst/>
              <a:cxnLst>
                <a:cxn ang="0">
                  <a:pos x="480" y="240"/>
                </a:cxn>
                <a:cxn ang="0">
                  <a:pos x="476" y="288"/>
                </a:cxn>
                <a:cxn ang="0">
                  <a:pos x="462" y="334"/>
                </a:cxn>
                <a:cxn ang="0">
                  <a:pos x="440" y="374"/>
                </a:cxn>
                <a:cxn ang="0">
                  <a:pos x="410" y="410"/>
                </a:cxn>
                <a:cxn ang="0">
                  <a:pos x="374" y="440"/>
                </a:cxn>
                <a:cxn ang="0">
                  <a:pos x="334" y="462"/>
                </a:cxn>
                <a:cxn ang="0">
                  <a:pos x="288" y="476"/>
                </a:cxn>
                <a:cxn ang="0">
                  <a:pos x="240" y="480"/>
                </a:cxn>
                <a:cxn ang="0">
                  <a:pos x="216" y="480"/>
                </a:cxn>
                <a:cxn ang="0">
                  <a:pos x="168" y="470"/>
                </a:cxn>
                <a:cxn ang="0">
                  <a:pos x="126" y="452"/>
                </a:cxn>
                <a:cxn ang="0">
                  <a:pos x="86" y="426"/>
                </a:cxn>
                <a:cxn ang="0">
                  <a:pos x="54" y="394"/>
                </a:cxn>
                <a:cxn ang="0">
                  <a:pos x="28" y="354"/>
                </a:cxn>
                <a:cxn ang="0">
                  <a:pos x="10" y="312"/>
                </a:cxn>
                <a:cxn ang="0">
                  <a:pos x="0" y="264"/>
                </a:cxn>
                <a:cxn ang="0">
                  <a:pos x="0" y="240"/>
                </a:cxn>
                <a:cxn ang="0">
                  <a:pos x="4" y="192"/>
                </a:cxn>
                <a:cxn ang="0">
                  <a:pos x="18" y="146"/>
                </a:cxn>
                <a:cxn ang="0">
                  <a:pos x="40" y="106"/>
                </a:cxn>
                <a:cxn ang="0">
                  <a:pos x="70" y="70"/>
                </a:cxn>
                <a:cxn ang="0">
                  <a:pos x="106" y="40"/>
                </a:cxn>
                <a:cxn ang="0">
                  <a:pos x="146" y="18"/>
                </a:cxn>
                <a:cxn ang="0">
                  <a:pos x="192" y="4"/>
                </a:cxn>
                <a:cxn ang="0">
                  <a:pos x="240" y="0"/>
                </a:cxn>
                <a:cxn ang="0">
                  <a:pos x="264" y="0"/>
                </a:cxn>
                <a:cxn ang="0">
                  <a:pos x="312" y="10"/>
                </a:cxn>
                <a:cxn ang="0">
                  <a:pos x="354" y="28"/>
                </a:cxn>
                <a:cxn ang="0">
                  <a:pos x="394" y="54"/>
                </a:cxn>
                <a:cxn ang="0">
                  <a:pos x="426" y="86"/>
                </a:cxn>
                <a:cxn ang="0">
                  <a:pos x="452" y="126"/>
                </a:cxn>
                <a:cxn ang="0">
                  <a:pos x="470" y="168"/>
                </a:cxn>
                <a:cxn ang="0">
                  <a:pos x="480" y="216"/>
                </a:cxn>
                <a:cxn ang="0">
                  <a:pos x="480" y="240"/>
                </a:cxn>
              </a:cxnLst>
              <a:rect l="0" t="0" r="r" b="b"/>
              <a:pathLst>
                <a:path w="480" h="480">
                  <a:moveTo>
                    <a:pt x="480" y="240"/>
                  </a:moveTo>
                  <a:lnTo>
                    <a:pt x="480" y="240"/>
                  </a:lnTo>
                  <a:lnTo>
                    <a:pt x="480" y="264"/>
                  </a:lnTo>
                  <a:lnTo>
                    <a:pt x="476" y="288"/>
                  </a:lnTo>
                  <a:lnTo>
                    <a:pt x="470" y="312"/>
                  </a:lnTo>
                  <a:lnTo>
                    <a:pt x="462" y="334"/>
                  </a:lnTo>
                  <a:lnTo>
                    <a:pt x="452" y="354"/>
                  </a:lnTo>
                  <a:lnTo>
                    <a:pt x="440" y="374"/>
                  </a:lnTo>
                  <a:lnTo>
                    <a:pt x="426" y="394"/>
                  </a:lnTo>
                  <a:lnTo>
                    <a:pt x="410" y="410"/>
                  </a:lnTo>
                  <a:lnTo>
                    <a:pt x="394" y="426"/>
                  </a:lnTo>
                  <a:lnTo>
                    <a:pt x="374" y="440"/>
                  </a:lnTo>
                  <a:lnTo>
                    <a:pt x="354" y="452"/>
                  </a:lnTo>
                  <a:lnTo>
                    <a:pt x="334" y="462"/>
                  </a:lnTo>
                  <a:lnTo>
                    <a:pt x="312" y="470"/>
                  </a:lnTo>
                  <a:lnTo>
                    <a:pt x="288" y="476"/>
                  </a:lnTo>
                  <a:lnTo>
                    <a:pt x="264" y="480"/>
                  </a:lnTo>
                  <a:lnTo>
                    <a:pt x="240" y="480"/>
                  </a:lnTo>
                  <a:lnTo>
                    <a:pt x="240" y="480"/>
                  </a:lnTo>
                  <a:lnTo>
                    <a:pt x="216" y="480"/>
                  </a:lnTo>
                  <a:lnTo>
                    <a:pt x="192" y="476"/>
                  </a:lnTo>
                  <a:lnTo>
                    <a:pt x="168" y="470"/>
                  </a:lnTo>
                  <a:lnTo>
                    <a:pt x="146" y="462"/>
                  </a:lnTo>
                  <a:lnTo>
                    <a:pt x="126" y="452"/>
                  </a:lnTo>
                  <a:lnTo>
                    <a:pt x="106" y="440"/>
                  </a:lnTo>
                  <a:lnTo>
                    <a:pt x="86" y="426"/>
                  </a:lnTo>
                  <a:lnTo>
                    <a:pt x="70" y="410"/>
                  </a:lnTo>
                  <a:lnTo>
                    <a:pt x="54" y="394"/>
                  </a:lnTo>
                  <a:lnTo>
                    <a:pt x="40" y="374"/>
                  </a:lnTo>
                  <a:lnTo>
                    <a:pt x="28" y="354"/>
                  </a:lnTo>
                  <a:lnTo>
                    <a:pt x="18" y="334"/>
                  </a:lnTo>
                  <a:lnTo>
                    <a:pt x="10" y="312"/>
                  </a:lnTo>
                  <a:lnTo>
                    <a:pt x="4" y="288"/>
                  </a:lnTo>
                  <a:lnTo>
                    <a:pt x="0" y="264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0" y="216"/>
                  </a:lnTo>
                  <a:lnTo>
                    <a:pt x="4" y="192"/>
                  </a:lnTo>
                  <a:lnTo>
                    <a:pt x="10" y="168"/>
                  </a:lnTo>
                  <a:lnTo>
                    <a:pt x="18" y="146"/>
                  </a:lnTo>
                  <a:lnTo>
                    <a:pt x="28" y="126"/>
                  </a:lnTo>
                  <a:lnTo>
                    <a:pt x="40" y="106"/>
                  </a:lnTo>
                  <a:lnTo>
                    <a:pt x="54" y="86"/>
                  </a:lnTo>
                  <a:lnTo>
                    <a:pt x="70" y="70"/>
                  </a:lnTo>
                  <a:lnTo>
                    <a:pt x="86" y="54"/>
                  </a:lnTo>
                  <a:lnTo>
                    <a:pt x="106" y="40"/>
                  </a:lnTo>
                  <a:lnTo>
                    <a:pt x="126" y="28"/>
                  </a:lnTo>
                  <a:lnTo>
                    <a:pt x="146" y="18"/>
                  </a:lnTo>
                  <a:lnTo>
                    <a:pt x="168" y="10"/>
                  </a:lnTo>
                  <a:lnTo>
                    <a:pt x="192" y="4"/>
                  </a:lnTo>
                  <a:lnTo>
                    <a:pt x="216" y="0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64" y="0"/>
                  </a:lnTo>
                  <a:lnTo>
                    <a:pt x="288" y="4"/>
                  </a:lnTo>
                  <a:lnTo>
                    <a:pt x="312" y="10"/>
                  </a:lnTo>
                  <a:lnTo>
                    <a:pt x="334" y="18"/>
                  </a:lnTo>
                  <a:lnTo>
                    <a:pt x="354" y="28"/>
                  </a:lnTo>
                  <a:lnTo>
                    <a:pt x="374" y="40"/>
                  </a:lnTo>
                  <a:lnTo>
                    <a:pt x="394" y="54"/>
                  </a:lnTo>
                  <a:lnTo>
                    <a:pt x="410" y="70"/>
                  </a:lnTo>
                  <a:lnTo>
                    <a:pt x="426" y="86"/>
                  </a:lnTo>
                  <a:lnTo>
                    <a:pt x="440" y="106"/>
                  </a:lnTo>
                  <a:lnTo>
                    <a:pt x="452" y="126"/>
                  </a:lnTo>
                  <a:lnTo>
                    <a:pt x="462" y="146"/>
                  </a:lnTo>
                  <a:lnTo>
                    <a:pt x="470" y="168"/>
                  </a:lnTo>
                  <a:lnTo>
                    <a:pt x="476" y="192"/>
                  </a:lnTo>
                  <a:lnTo>
                    <a:pt x="480" y="216"/>
                  </a:lnTo>
                  <a:lnTo>
                    <a:pt x="480" y="240"/>
                  </a:lnTo>
                  <a:lnTo>
                    <a:pt x="480" y="24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71" name="Freeform 123"/>
            <p:cNvSpPr>
              <a:spLocks/>
            </p:cNvSpPr>
            <p:nvPr/>
          </p:nvSpPr>
          <p:spPr bwMode="auto">
            <a:xfrm>
              <a:off x="4511675" y="2549525"/>
              <a:ext cx="120650" cy="815975"/>
            </a:xfrm>
            <a:custGeom>
              <a:avLst/>
              <a:gdLst/>
              <a:ahLst/>
              <a:cxnLst>
                <a:cxn ang="0">
                  <a:pos x="28" y="26"/>
                </a:cxn>
                <a:cxn ang="0">
                  <a:pos x="24" y="48"/>
                </a:cxn>
                <a:cxn ang="0">
                  <a:pos x="20" y="102"/>
                </a:cxn>
                <a:cxn ang="0">
                  <a:pos x="20" y="102"/>
                </a:cxn>
                <a:cxn ang="0">
                  <a:pos x="20" y="138"/>
                </a:cxn>
                <a:cxn ang="0">
                  <a:pos x="4" y="204"/>
                </a:cxn>
                <a:cxn ang="0">
                  <a:pos x="2" y="218"/>
                </a:cxn>
                <a:cxn ang="0">
                  <a:pos x="2" y="258"/>
                </a:cxn>
                <a:cxn ang="0">
                  <a:pos x="12" y="304"/>
                </a:cxn>
                <a:cxn ang="0">
                  <a:pos x="18" y="328"/>
                </a:cxn>
                <a:cxn ang="0">
                  <a:pos x="20" y="368"/>
                </a:cxn>
                <a:cxn ang="0">
                  <a:pos x="10" y="416"/>
                </a:cxn>
                <a:cxn ang="0">
                  <a:pos x="8" y="432"/>
                </a:cxn>
                <a:cxn ang="0">
                  <a:pos x="8" y="472"/>
                </a:cxn>
                <a:cxn ang="0">
                  <a:pos x="12" y="504"/>
                </a:cxn>
                <a:cxn ang="0">
                  <a:pos x="22" y="514"/>
                </a:cxn>
                <a:cxn ang="0">
                  <a:pos x="64" y="504"/>
                </a:cxn>
                <a:cxn ang="0">
                  <a:pos x="64" y="496"/>
                </a:cxn>
                <a:cxn ang="0">
                  <a:pos x="68" y="446"/>
                </a:cxn>
                <a:cxn ang="0">
                  <a:pos x="66" y="416"/>
                </a:cxn>
                <a:cxn ang="0">
                  <a:pos x="60" y="392"/>
                </a:cxn>
                <a:cxn ang="0">
                  <a:pos x="56" y="348"/>
                </a:cxn>
                <a:cxn ang="0">
                  <a:pos x="64" y="304"/>
                </a:cxn>
                <a:cxn ang="0">
                  <a:pos x="70" y="282"/>
                </a:cxn>
                <a:cxn ang="0">
                  <a:pos x="76" y="232"/>
                </a:cxn>
                <a:cxn ang="0">
                  <a:pos x="72" y="204"/>
                </a:cxn>
                <a:cxn ang="0">
                  <a:pos x="64" y="172"/>
                </a:cxn>
                <a:cxn ang="0">
                  <a:pos x="56" y="138"/>
                </a:cxn>
                <a:cxn ang="0">
                  <a:pos x="56" y="102"/>
                </a:cxn>
                <a:cxn ang="0">
                  <a:pos x="56" y="72"/>
                </a:cxn>
                <a:cxn ang="0">
                  <a:pos x="50" y="34"/>
                </a:cxn>
                <a:cxn ang="0">
                  <a:pos x="38" y="0"/>
                </a:cxn>
              </a:cxnLst>
              <a:rect l="0" t="0" r="r" b="b"/>
              <a:pathLst>
                <a:path w="76" h="514">
                  <a:moveTo>
                    <a:pt x="28" y="26"/>
                  </a:moveTo>
                  <a:lnTo>
                    <a:pt x="28" y="26"/>
                  </a:lnTo>
                  <a:lnTo>
                    <a:pt x="26" y="34"/>
                  </a:lnTo>
                  <a:lnTo>
                    <a:pt x="24" y="48"/>
                  </a:lnTo>
                  <a:lnTo>
                    <a:pt x="20" y="72"/>
                  </a:lnTo>
                  <a:lnTo>
                    <a:pt x="20" y="102"/>
                  </a:lnTo>
                  <a:lnTo>
                    <a:pt x="20" y="102"/>
                  </a:lnTo>
                  <a:lnTo>
                    <a:pt x="20" y="102"/>
                  </a:lnTo>
                  <a:lnTo>
                    <a:pt x="22" y="120"/>
                  </a:lnTo>
                  <a:lnTo>
                    <a:pt x="20" y="138"/>
                  </a:lnTo>
                  <a:lnTo>
                    <a:pt x="12" y="172"/>
                  </a:lnTo>
                  <a:lnTo>
                    <a:pt x="4" y="204"/>
                  </a:lnTo>
                  <a:lnTo>
                    <a:pt x="4" y="204"/>
                  </a:lnTo>
                  <a:lnTo>
                    <a:pt x="2" y="218"/>
                  </a:lnTo>
                  <a:lnTo>
                    <a:pt x="0" y="232"/>
                  </a:lnTo>
                  <a:lnTo>
                    <a:pt x="2" y="258"/>
                  </a:lnTo>
                  <a:lnTo>
                    <a:pt x="6" y="282"/>
                  </a:lnTo>
                  <a:lnTo>
                    <a:pt x="12" y="304"/>
                  </a:lnTo>
                  <a:lnTo>
                    <a:pt x="18" y="328"/>
                  </a:lnTo>
                  <a:lnTo>
                    <a:pt x="18" y="328"/>
                  </a:lnTo>
                  <a:lnTo>
                    <a:pt x="20" y="348"/>
                  </a:lnTo>
                  <a:lnTo>
                    <a:pt x="20" y="368"/>
                  </a:lnTo>
                  <a:lnTo>
                    <a:pt x="16" y="392"/>
                  </a:lnTo>
                  <a:lnTo>
                    <a:pt x="10" y="416"/>
                  </a:lnTo>
                  <a:lnTo>
                    <a:pt x="10" y="416"/>
                  </a:lnTo>
                  <a:lnTo>
                    <a:pt x="8" y="432"/>
                  </a:lnTo>
                  <a:lnTo>
                    <a:pt x="8" y="446"/>
                  </a:lnTo>
                  <a:lnTo>
                    <a:pt x="8" y="472"/>
                  </a:lnTo>
                  <a:lnTo>
                    <a:pt x="10" y="494"/>
                  </a:lnTo>
                  <a:lnTo>
                    <a:pt x="12" y="504"/>
                  </a:lnTo>
                  <a:lnTo>
                    <a:pt x="14" y="514"/>
                  </a:lnTo>
                  <a:lnTo>
                    <a:pt x="22" y="514"/>
                  </a:lnTo>
                  <a:lnTo>
                    <a:pt x="62" y="514"/>
                  </a:lnTo>
                  <a:lnTo>
                    <a:pt x="64" y="504"/>
                  </a:lnTo>
                  <a:lnTo>
                    <a:pt x="64" y="504"/>
                  </a:lnTo>
                  <a:lnTo>
                    <a:pt x="64" y="496"/>
                  </a:lnTo>
                  <a:lnTo>
                    <a:pt x="68" y="474"/>
                  </a:lnTo>
                  <a:lnTo>
                    <a:pt x="68" y="446"/>
                  </a:lnTo>
                  <a:lnTo>
                    <a:pt x="68" y="432"/>
                  </a:lnTo>
                  <a:lnTo>
                    <a:pt x="66" y="416"/>
                  </a:lnTo>
                  <a:lnTo>
                    <a:pt x="66" y="416"/>
                  </a:lnTo>
                  <a:lnTo>
                    <a:pt x="60" y="392"/>
                  </a:lnTo>
                  <a:lnTo>
                    <a:pt x="56" y="368"/>
                  </a:lnTo>
                  <a:lnTo>
                    <a:pt x="56" y="348"/>
                  </a:lnTo>
                  <a:lnTo>
                    <a:pt x="58" y="328"/>
                  </a:lnTo>
                  <a:lnTo>
                    <a:pt x="64" y="304"/>
                  </a:lnTo>
                  <a:lnTo>
                    <a:pt x="64" y="304"/>
                  </a:lnTo>
                  <a:lnTo>
                    <a:pt x="70" y="282"/>
                  </a:lnTo>
                  <a:lnTo>
                    <a:pt x="74" y="258"/>
                  </a:lnTo>
                  <a:lnTo>
                    <a:pt x="76" y="232"/>
                  </a:lnTo>
                  <a:lnTo>
                    <a:pt x="74" y="218"/>
                  </a:lnTo>
                  <a:lnTo>
                    <a:pt x="72" y="204"/>
                  </a:lnTo>
                  <a:lnTo>
                    <a:pt x="72" y="204"/>
                  </a:lnTo>
                  <a:lnTo>
                    <a:pt x="64" y="172"/>
                  </a:lnTo>
                  <a:lnTo>
                    <a:pt x="64" y="172"/>
                  </a:lnTo>
                  <a:lnTo>
                    <a:pt x="56" y="138"/>
                  </a:lnTo>
                  <a:lnTo>
                    <a:pt x="54" y="120"/>
                  </a:lnTo>
                  <a:lnTo>
                    <a:pt x="56" y="102"/>
                  </a:lnTo>
                  <a:lnTo>
                    <a:pt x="56" y="102"/>
                  </a:lnTo>
                  <a:lnTo>
                    <a:pt x="56" y="72"/>
                  </a:lnTo>
                  <a:lnTo>
                    <a:pt x="52" y="48"/>
                  </a:lnTo>
                  <a:lnTo>
                    <a:pt x="50" y="34"/>
                  </a:lnTo>
                  <a:lnTo>
                    <a:pt x="48" y="26"/>
                  </a:lnTo>
                  <a:lnTo>
                    <a:pt x="38" y="0"/>
                  </a:lnTo>
                  <a:lnTo>
                    <a:pt x="28" y="2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72" name="Freeform 124"/>
            <p:cNvSpPr>
              <a:spLocks/>
            </p:cNvSpPr>
            <p:nvPr/>
          </p:nvSpPr>
          <p:spPr bwMode="auto">
            <a:xfrm>
              <a:off x="4527550" y="2600325"/>
              <a:ext cx="88900" cy="746125"/>
            </a:xfrm>
            <a:custGeom>
              <a:avLst/>
              <a:gdLst/>
              <a:ahLst/>
              <a:cxnLst>
                <a:cxn ang="0">
                  <a:pos x="44" y="470"/>
                </a:cxn>
                <a:cxn ang="0">
                  <a:pos x="44" y="470"/>
                </a:cxn>
                <a:cxn ang="0">
                  <a:pos x="44" y="462"/>
                </a:cxn>
                <a:cxn ang="0">
                  <a:pos x="48" y="442"/>
                </a:cxn>
                <a:cxn ang="0">
                  <a:pos x="48" y="416"/>
                </a:cxn>
                <a:cxn ang="0">
                  <a:pos x="48" y="402"/>
                </a:cxn>
                <a:cxn ang="0">
                  <a:pos x="46" y="388"/>
                </a:cxn>
                <a:cxn ang="0">
                  <a:pos x="46" y="388"/>
                </a:cxn>
                <a:cxn ang="0">
                  <a:pos x="40" y="362"/>
                </a:cxn>
                <a:cxn ang="0">
                  <a:pos x="36" y="338"/>
                </a:cxn>
                <a:cxn ang="0">
                  <a:pos x="36" y="316"/>
                </a:cxn>
                <a:cxn ang="0">
                  <a:pos x="38" y="292"/>
                </a:cxn>
                <a:cxn ang="0">
                  <a:pos x="38" y="292"/>
                </a:cxn>
                <a:cxn ang="0">
                  <a:pos x="46" y="268"/>
                </a:cxn>
                <a:cxn ang="0">
                  <a:pos x="52" y="238"/>
                </a:cxn>
                <a:cxn ang="0">
                  <a:pos x="54" y="224"/>
                </a:cxn>
                <a:cxn ang="0">
                  <a:pos x="56" y="208"/>
                </a:cxn>
                <a:cxn ang="0">
                  <a:pos x="56" y="192"/>
                </a:cxn>
                <a:cxn ang="0">
                  <a:pos x="52" y="174"/>
                </a:cxn>
                <a:cxn ang="0">
                  <a:pos x="52" y="174"/>
                </a:cxn>
                <a:cxn ang="0">
                  <a:pos x="38" y="120"/>
                </a:cxn>
                <a:cxn ang="0">
                  <a:pos x="36" y="96"/>
                </a:cxn>
                <a:cxn ang="0">
                  <a:pos x="36" y="68"/>
                </a:cxn>
                <a:cxn ang="0">
                  <a:pos x="36" y="68"/>
                </a:cxn>
                <a:cxn ang="0">
                  <a:pos x="36" y="40"/>
                </a:cxn>
                <a:cxn ang="0">
                  <a:pos x="32" y="18"/>
                </a:cxn>
                <a:cxn ang="0">
                  <a:pos x="28" y="0"/>
                </a:cxn>
                <a:cxn ang="0">
                  <a:pos x="28" y="0"/>
                </a:cxn>
                <a:cxn ang="0">
                  <a:pos x="28" y="0"/>
                </a:cxn>
                <a:cxn ang="0">
                  <a:pos x="24" y="18"/>
                </a:cxn>
                <a:cxn ang="0">
                  <a:pos x="20" y="40"/>
                </a:cxn>
                <a:cxn ang="0">
                  <a:pos x="20" y="68"/>
                </a:cxn>
                <a:cxn ang="0">
                  <a:pos x="20" y="68"/>
                </a:cxn>
                <a:cxn ang="0">
                  <a:pos x="20" y="96"/>
                </a:cxn>
                <a:cxn ang="0">
                  <a:pos x="18" y="120"/>
                </a:cxn>
                <a:cxn ang="0">
                  <a:pos x="4" y="174"/>
                </a:cxn>
                <a:cxn ang="0">
                  <a:pos x="4" y="174"/>
                </a:cxn>
                <a:cxn ang="0">
                  <a:pos x="0" y="192"/>
                </a:cxn>
                <a:cxn ang="0">
                  <a:pos x="0" y="208"/>
                </a:cxn>
                <a:cxn ang="0">
                  <a:pos x="2" y="224"/>
                </a:cxn>
                <a:cxn ang="0">
                  <a:pos x="4" y="238"/>
                </a:cxn>
                <a:cxn ang="0">
                  <a:pos x="10" y="268"/>
                </a:cxn>
                <a:cxn ang="0">
                  <a:pos x="18" y="292"/>
                </a:cxn>
                <a:cxn ang="0">
                  <a:pos x="18" y="292"/>
                </a:cxn>
                <a:cxn ang="0">
                  <a:pos x="20" y="316"/>
                </a:cxn>
                <a:cxn ang="0">
                  <a:pos x="20" y="338"/>
                </a:cxn>
                <a:cxn ang="0">
                  <a:pos x="16" y="362"/>
                </a:cxn>
                <a:cxn ang="0">
                  <a:pos x="10" y="388"/>
                </a:cxn>
                <a:cxn ang="0">
                  <a:pos x="10" y="388"/>
                </a:cxn>
                <a:cxn ang="0">
                  <a:pos x="8" y="402"/>
                </a:cxn>
                <a:cxn ang="0">
                  <a:pos x="8" y="416"/>
                </a:cxn>
                <a:cxn ang="0">
                  <a:pos x="8" y="442"/>
                </a:cxn>
                <a:cxn ang="0">
                  <a:pos x="12" y="462"/>
                </a:cxn>
                <a:cxn ang="0">
                  <a:pos x="12" y="470"/>
                </a:cxn>
                <a:cxn ang="0">
                  <a:pos x="44" y="470"/>
                </a:cxn>
              </a:cxnLst>
              <a:rect l="0" t="0" r="r" b="b"/>
              <a:pathLst>
                <a:path w="56" h="470">
                  <a:moveTo>
                    <a:pt x="44" y="470"/>
                  </a:moveTo>
                  <a:lnTo>
                    <a:pt x="44" y="470"/>
                  </a:lnTo>
                  <a:lnTo>
                    <a:pt x="44" y="462"/>
                  </a:lnTo>
                  <a:lnTo>
                    <a:pt x="48" y="442"/>
                  </a:lnTo>
                  <a:lnTo>
                    <a:pt x="48" y="416"/>
                  </a:lnTo>
                  <a:lnTo>
                    <a:pt x="48" y="402"/>
                  </a:lnTo>
                  <a:lnTo>
                    <a:pt x="46" y="388"/>
                  </a:lnTo>
                  <a:lnTo>
                    <a:pt x="46" y="388"/>
                  </a:lnTo>
                  <a:lnTo>
                    <a:pt x="40" y="362"/>
                  </a:lnTo>
                  <a:lnTo>
                    <a:pt x="36" y="338"/>
                  </a:lnTo>
                  <a:lnTo>
                    <a:pt x="36" y="316"/>
                  </a:lnTo>
                  <a:lnTo>
                    <a:pt x="38" y="292"/>
                  </a:lnTo>
                  <a:lnTo>
                    <a:pt x="38" y="292"/>
                  </a:lnTo>
                  <a:lnTo>
                    <a:pt x="46" y="268"/>
                  </a:lnTo>
                  <a:lnTo>
                    <a:pt x="52" y="238"/>
                  </a:lnTo>
                  <a:lnTo>
                    <a:pt x="54" y="224"/>
                  </a:lnTo>
                  <a:lnTo>
                    <a:pt x="56" y="208"/>
                  </a:lnTo>
                  <a:lnTo>
                    <a:pt x="56" y="192"/>
                  </a:lnTo>
                  <a:lnTo>
                    <a:pt x="52" y="174"/>
                  </a:lnTo>
                  <a:lnTo>
                    <a:pt x="52" y="174"/>
                  </a:lnTo>
                  <a:lnTo>
                    <a:pt x="38" y="120"/>
                  </a:lnTo>
                  <a:lnTo>
                    <a:pt x="36" y="96"/>
                  </a:lnTo>
                  <a:lnTo>
                    <a:pt x="36" y="68"/>
                  </a:lnTo>
                  <a:lnTo>
                    <a:pt x="36" y="68"/>
                  </a:lnTo>
                  <a:lnTo>
                    <a:pt x="36" y="40"/>
                  </a:lnTo>
                  <a:lnTo>
                    <a:pt x="32" y="18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4" y="18"/>
                  </a:lnTo>
                  <a:lnTo>
                    <a:pt x="20" y="40"/>
                  </a:lnTo>
                  <a:lnTo>
                    <a:pt x="20" y="68"/>
                  </a:lnTo>
                  <a:lnTo>
                    <a:pt x="20" y="68"/>
                  </a:lnTo>
                  <a:lnTo>
                    <a:pt x="20" y="96"/>
                  </a:lnTo>
                  <a:lnTo>
                    <a:pt x="18" y="120"/>
                  </a:lnTo>
                  <a:lnTo>
                    <a:pt x="4" y="174"/>
                  </a:lnTo>
                  <a:lnTo>
                    <a:pt x="4" y="174"/>
                  </a:lnTo>
                  <a:lnTo>
                    <a:pt x="0" y="192"/>
                  </a:lnTo>
                  <a:lnTo>
                    <a:pt x="0" y="208"/>
                  </a:lnTo>
                  <a:lnTo>
                    <a:pt x="2" y="224"/>
                  </a:lnTo>
                  <a:lnTo>
                    <a:pt x="4" y="238"/>
                  </a:lnTo>
                  <a:lnTo>
                    <a:pt x="10" y="268"/>
                  </a:lnTo>
                  <a:lnTo>
                    <a:pt x="18" y="292"/>
                  </a:lnTo>
                  <a:lnTo>
                    <a:pt x="18" y="292"/>
                  </a:lnTo>
                  <a:lnTo>
                    <a:pt x="20" y="316"/>
                  </a:lnTo>
                  <a:lnTo>
                    <a:pt x="20" y="338"/>
                  </a:lnTo>
                  <a:lnTo>
                    <a:pt x="16" y="362"/>
                  </a:lnTo>
                  <a:lnTo>
                    <a:pt x="10" y="388"/>
                  </a:lnTo>
                  <a:lnTo>
                    <a:pt x="10" y="388"/>
                  </a:lnTo>
                  <a:lnTo>
                    <a:pt x="8" y="402"/>
                  </a:lnTo>
                  <a:lnTo>
                    <a:pt x="8" y="416"/>
                  </a:lnTo>
                  <a:lnTo>
                    <a:pt x="8" y="442"/>
                  </a:lnTo>
                  <a:lnTo>
                    <a:pt x="12" y="462"/>
                  </a:lnTo>
                  <a:lnTo>
                    <a:pt x="12" y="470"/>
                  </a:lnTo>
                  <a:lnTo>
                    <a:pt x="44" y="47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73" name="Freeform 125"/>
            <p:cNvSpPr>
              <a:spLocks/>
            </p:cNvSpPr>
            <p:nvPr/>
          </p:nvSpPr>
          <p:spPr bwMode="auto">
            <a:xfrm>
              <a:off x="4556125" y="2841625"/>
              <a:ext cx="31750" cy="168275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0" y="52"/>
                </a:cxn>
                <a:cxn ang="0">
                  <a:pos x="0" y="70"/>
                </a:cxn>
                <a:cxn ang="0">
                  <a:pos x="2" y="84"/>
                </a:cxn>
                <a:cxn ang="0">
                  <a:pos x="6" y="96"/>
                </a:cxn>
                <a:cxn ang="0">
                  <a:pos x="10" y="106"/>
                </a:cxn>
                <a:cxn ang="0">
                  <a:pos x="10" y="106"/>
                </a:cxn>
                <a:cxn ang="0">
                  <a:pos x="14" y="96"/>
                </a:cxn>
                <a:cxn ang="0">
                  <a:pos x="18" y="84"/>
                </a:cxn>
                <a:cxn ang="0">
                  <a:pos x="20" y="70"/>
                </a:cxn>
                <a:cxn ang="0">
                  <a:pos x="20" y="52"/>
                </a:cxn>
                <a:cxn ang="0">
                  <a:pos x="20" y="52"/>
                </a:cxn>
                <a:cxn ang="0">
                  <a:pos x="20" y="36"/>
                </a:cxn>
                <a:cxn ang="0">
                  <a:pos x="18" y="22"/>
                </a:cxn>
                <a:cxn ang="0">
                  <a:pos x="14" y="8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6" y="8"/>
                </a:cxn>
                <a:cxn ang="0">
                  <a:pos x="2" y="22"/>
                </a:cxn>
                <a:cxn ang="0">
                  <a:pos x="0" y="36"/>
                </a:cxn>
                <a:cxn ang="0">
                  <a:pos x="0" y="52"/>
                </a:cxn>
                <a:cxn ang="0">
                  <a:pos x="0" y="52"/>
                </a:cxn>
              </a:cxnLst>
              <a:rect l="0" t="0" r="r" b="b"/>
              <a:pathLst>
                <a:path w="20" h="106">
                  <a:moveTo>
                    <a:pt x="0" y="52"/>
                  </a:moveTo>
                  <a:lnTo>
                    <a:pt x="0" y="52"/>
                  </a:lnTo>
                  <a:lnTo>
                    <a:pt x="0" y="70"/>
                  </a:lnTo>
                  <a:lnTo>
                    <a:pt x="2" y="84"/>
                  </a:lnTo>
                  <a:lnTo>
                    <a:pt x="6" y="96"/>
                  </a:lnTo>
                  <a:lnTo>
                    <a:pt x="10" y="106"/>
                  </a:lnTo>
                  <a:lnTo>
                    <a:pt x="10" y="106"/>
                  </a:lnTo>
                  <a:lnTo>
                    <a:pt x="14" y="96"/>
                  </a:lnTo>
                  <a:lnTo>
                    <a:pt x="18" y="84"/>
                  </a:lnTo>
                  <a:lnTo>
                    <a:pt x="20" y="70"/>
                  </a:lnTo>
                  <a:lnTo>
                    <a:pt x="20" y="52"/>
                  </a:lnTo>
                  <a:lnTo>
                    <a:pt x="20" y="52"/>
                  </a:lnTo>
                  <a:lnTo>
                    <a:pt x="20" y="36"/>
                  </a:lnTo>
                  <a:lnTo>
                    <a:pt x="18" y="22"/>
                  </a:lnTo>
                  <a:lnTo>
                    <a:pt x="14" y="8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6" y="8"/>
                  </a:lnTo>
                  <a:lnTo>
                    <a:pt x="2" y="22"/>
                  </a:lnTo>
                  <a:lnTo>
                    <a:pt x="0" y="36"/>
                  </a:lnTo>
                  <a:lnTo>
                    <a:pt x="0" y="52"/>
                  </a:lnTo>
                  <a:lnTo>
                    <a:pt x="0" y="5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74" name="Freeform 126"/>
            <p:cNvSpPr>
              <a:spLocks/>
            </p:cNvSpPr>
            <p:nvPr/>
          </p:nvSpPr>
          <p:spPr bwMode="auto">
            <a:xfrm>
              <a:off x="4591050" y="2806700"/>
              <a:ext cx="603250" cy="603250"/>
            </a:xfrm>
            <a:custGeom>
              <a:avLst/>
              <a:gdLst/>
              <a:ahLst/>
              <a:cxnLst>
                <a:cxn ang="0">
                  <a:pos x="354" y="12"/>
                </a:cxn>
                <a:cxn ang="0">
                  <a:pos x="334" y="24"/>
                </a:cxn>
                <a:cxn ang="0">
                  <a:pos x="296" y="60"/>
                </a:cxn>
                <a:cxn ang="0">
                  <a:pos x="296" y="60"/>
                </a:cxn>
                <a:cxn ang="0">
                  <a:pos x="270" y="84"/>
                </a:cxn>
                <a:cxn ang="0">
                  <a:pos x="212" y="120"/>
                </a:cxn>
                <a:cxn ang="0">
                  <a:pos x="200" y="128"/>
                </a:cxn>
                <a:cxn ang="0">
                  <a:pos x="172" y="156"/>
                </a:cxn>
                <a:cxn ang="0">
                  <a:pos x="146" y="196"/>
                </a:cxn>
                <a:cxn ang="0">
                  <a:pos x="134" y="216"/>
                </a:cxn>
                <a:cxn ang="0">
                  <a:pos x="106" y="248"/>
                </a:cxn>
                <a:cxn ang="0">
                  <a:pos x="66" y="276"/>
                </a:cxn>
                <a:cxn ang="0">
                  <a:pos x="54" y="284"/>
                </a:cxn>
                <a:cxn ang="0">
                  <a:pos x="24" y="314"/>
                </a:cxn>
                <a:cxn ang="0">
                  <a:pos x="6" y="338"/>
                </a:cxn>
                <a:cxn ang="0">
                  <a:pos x="6" y="352"/>
                </a:cxn>
                <a:cxn ang="0">
                  <a:pos x="40" y="374"/>
                </a:cxn>
                <a:cxn ang="0">
                  <a:pos x="48" y="370"/>
                </a:cxn>
                <a:cxn ang="0">
                  <a:pos x="86" y="338"/>
                </a:cxn>
                <a:cxn ang="0">
                  <a:pos x="104" y="314"/>
                </a:cxn>
                <a:cxn ang="0">
                  <a:pos x="118" y="292"/>
                </a:cxn>
                <a:cxn ang="0">
                  <a:pos x="146" y="260"/>
                </a:cxn>
                <a:cxn ang="0">
                  <a:pos x="184" y="234"/>
                </a:cxn>
                <a:cxn ang="0">
                  <a:pos x="204" y="222"/>
                </a:cxn>
                <a:cxn ang="0">
                  <a:pos x="244" y="190"/>
                </a:cxn>
                <a:cxn ang="0">
                  <a:pos x="260" y="168"/>
                </a:cxn>
                <a:cxn ang="0">
                  <a:pos x="276" y="140"/>
                </a:cxn>
                <a:cxn ang="0">
                  <a:pos x="306" y="98"/>
                </a:cxn>
                <a:cxn ang="0">
                  <a:pos x="320" y="84"/>
                </a:cxn>
                <a:cxn ang="0">
                  <a:pos x="356" y="46"/>
                </a:cxn>
                <a:cxn ang="0">
                  <a:pos x="368" y="26"/>
                </a:cxn>
                <a:cxn ang="0">
                  <a:pos x="354" y="12"/>
                </a:cxn>
              </a:cxnLst>
              <a:rect l="0" t="0" r="r" b="b"/>
              <a:pathLst>
                <a:path w="380" h="380">
                  <a:moveTo>
                    <a:pt x="354" y="12"/>
                  </a:moveTo>
                  <a:lnTo>
                    <a:pt x="354" y="12"/>
                  </a:lnTo>
                  <a:lnTo>
                    <a:pt x="348" y="16"/>
                  </a:lnTo>
                  <a:lnTo>
                    <a:pt x="334" y="24"/>
                  </a:lnTo>
                  <a:lnTo>
                    <a:pt x="316" y="38"/>
                  </a:lnTo>
                  <a:lnTo>
                    <a:pt x="296" y="60"/>
                  </a:lnTo>
                  <a:lnTo>
                    <a:pt x="296" y="60"/>
                  </a:lnTo>
                  <a:lnTo>
                    <a:pt x="296" y="60"/>
                  </a:lnTo>
                  <a:lnTo>
                    <a:pt x="282" y="74"/>
                  </a:lnTo>
                  <a:lnTo>
                    <a:pt x="270" y="84"/>
                  </a:lnTo>
                  <a:lnTo>
                    <a:pt x="240" y="104"/>
                  </a:lnTo>
                  <a:lnTo>
                    <a:pt x="212" y="120"/>
                  </a:lnTo>
                  <a:lnTo>
                    <a:pt x="212" y="120"/>
                  </a:lnTo>
                  <a:lnTo>
                    <a:pt x="200" y="128"/>
                  </a:lnTo>
                  <a:lnTo>
                    <a:pt x="190" y="138"/>
                  </a:lnTo>
                  <a:lnTo>
                    <a:pt x="172" y="156"/>
                  </a:lnTo>
                  <a:lnTo>
                    <a:pt x="158" y="176"/>
                  </a:lnTo>
                  <a:lnTo>
                    <a:pt x="146" y="196"/>
                  </a:lnTo>
                  <a:lnTo>
                    <a:pt x="134" y="216"/>
                  </a:lnTo>
                  <a:lnTo>
                    <a:pt x="134" y="216"/>
                  </a:lnTo>
                  <a:lnTo>
                    <a:pt x="120" y="234"/>
                  </a:lnTo>
                  <a:lnTo>
                    <a:pt x="106" y="248"/>
                  </a:lnTo>
                  <a:lnTo>
                    <a:pt x="88" y="262"/>
                  </a:lnTo>
                  <a:lnTo>
                    <a:pt x="66" y="276"/>
                  </a:lnTo>
                  <a:lnTo>
                    <a:pt x="66" y="276"/>
                  </a:lnTo>
                  <a:lnTo>
                    <a:pt x="54" y="284"/>
                  </a:lnTo>
                  <a:lnTo>
                    <a:pt x="44" y="294"/>
                  </a:lnTo>
                  <a:lnTo>
                    <a:pt x="24" y="314"/>
                  </a:lnTo>
                  <a:lnTo>
                    <a:pt x="12" y="330"/>
                  </a:lnTo>
                  <a:lnTo>
                    <a:pt x="6" y="338"/>
                  </a:lnTo>
                  <a:lnTo>
                    <a:pt x="0" y="346"/>
                  </a:lnTo>
                  <a:lnTo>
                    <a:pt x="6" y="352"/>
                  </a:lnTo>
                  <a:lnTo>
                    <a:pt x="34" y="380"/>
                  </a:lnTo>
                  <a:lnTo>
                    <a:pt x="40" y="374"/>
                  </a:lnTo>
                  <a:lnTo>
                    <a:pt x="40" y="374"/>
                  </a:lnTo>
                  <a:lnTo>
                    <a:pt x="48" y="370"/>
                  </a:lnTo>
                  <a:lnTo>
                    <a:pt x="66" y="356"/>
                  </a:lnTo>
                  <a:lnTo>
                    <a:pt x="86" y="338"/>
                  </a:lnTo>
                  <a:lnTo>
                    <a:pt x="96" y="326"/>
                  </a:lnTo>
                  <a:lnTo>
                    <a:pt x="104" y="314"/>
                  </a:lnTo>
                  <a:lnTo>
                    <a:pt x="104" y="314"/>
                  </a:lnTo>
                  <a:lnTo>
                    <a:pt x="118" y="292"/>
                  </a:lnTo>
                  <a:lnTo>
                    <a:pt x="132" y="274"/>
                  </a:lnTo>
                  <a:lnTo>
                    <a:pt x="146" y="260"/>
                  </a:lnTo>
                  <a:lnTo>
                    <a:pt x="164" y="246"/>
                  </a:lnTo>
                  <a:lnTo>
                    <a:pt x="184" y="234"/>
                  </a:lnTo>
                  <a:lnTo>
                    <a:pt x="184" y="234"/>
                  </a:lnTo>
                  <a:lnTo>
                    <a:pt x="204" y="222"/>
                  </a:lnTo>
                  <a:lnTo>
                    <a:pt x="224" y="208"/>
                  </a:lnTo>
                  <a:lnTo>
                    <a:pt x="244" y="190"/>
                  </a:lnTo>
                  <a:lnTo>
                    <a:pt x="252" y="180"/>
                  </a:lnTo>
                  <a:lnTo>
                    <a:pt x="260" y="168"/>
                  </a:lnTo>
                  <a:lnTo>
                    <a:pt x="276" y="140"/>
                  </a:lnTo>
                  <a:lnTo>
                    <a:pt x="276" y="140"/>
                  </a:lnTo>
                  <a:lnTo>
                    <a:pt x="296" y="110"/>
                  </a:lnTo>
                  <a:lnTo>
                    <a:pt x="306" y="98"/>
                  </a:lnTo>
                  <a:lnTo>
                    <a:pt x="320" y="84"/>
                  </a:lnTo>
                  <a:lnTo>
                    <a:pt x="320" y="84"/>
                  </a:lnTo>
                  <a:lnTo>
                    <a:pt x="342" y="64"/>
                  </a:lnTo>
                  <a:lnTo>
                    <a:pt x="356" y="46"/>
                  </a:lnTo>
                  <a:lnTo>
                    <a:pt x="364" y="32"/>
                  </a:lnTo>
                  <a:lnTo>
                    <a:pt x="368" y="26"/>
                  </a:lnTo>
                  <a:lnTo>
                    <a:pt x="380" y="0"/>
                  </a:lnTo>
                  <a:lnTo>
                    <a:pt x="354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75" name="Freeform 127"/>
            <p:cNvSpPr>
              <a:spLocks/>
            </p:cNvSpPr>
            <p:nvPr/>
          </p:nvSpPr>
          <p:spPr bwMode="auto">
            <a:xfrm>
              <a:off x="4613275" y="2841625"/>
              <a:ext cx="546100" cy="546100"/>
            </a:xfrm>
            <a:custGeom>
              <a:avLst/>
              <a:gdLst/>
              <a:ahLst/>
              <a:cxnLst>
                <a:cxn ang="0">
                  <a:pos x="22" y="344"/>
                </a:cxn>
                <a:cxn ang="0">
                  <a:pos x="22" y="344"/>
                </a:cxn>
                <a:cxn ang="0">
                  <a:pos x="28" y="340"/>
                </a:cxn>
                <a:cxn ang="0">
                  <a:pos x="44" y="328"/>
                </a:cxn>
                <a:cxn ang="0">
                  <a:pos x="64" y="310"/>
                </a:cxn>
                <a:cxn ang="0">
                  <a:pos x="72" y="298"/>
                </a:cxn>
                <a:cxn ang="0">
                  <a:pos x="82" y="288"/>
                </a:cxn>
                <a:cxn ang="0">
                  <a:pos x="82" y="288"/>
                </a:cxn>
                <a:cxn ang="0">
                  <a:pos x="96" y="266"/>
                </a:cxn>
                <a:cxn ang="0">
                  <a:pos x="110" y="246"/>
                </a:cxn>
                <a:cxn ang="0">
                  <a:pos x="126" y="230"/>
                </a:cxn>
                <a:cxn ang="0">
                  <a:pos x="144" y="216"/>
                </a:cxn>
                <a:cxn ang="0">
                  <a:pos x="144" y="216"/>
                </a:cxn>
                <a:cxn ang="0">
                  <a:pos x="166" y="202"/>
                </a:cxn>
                <a:cxn ang="0">
                  <a:pos x="192" y="186"/>
                </a:cxn>
                <a:cxn ang="0">
                  <a:pos x="204" y="178"/>
                </a:cxn>
                <a:cxn ang="0">
                  <a:pos x="216" y="168"/>
                </a:cxn>
                <a:cxn ang="0">
                  <a:pos x="228" y="156"/>
                </a:cxn>
                <a:cxn ang="0">
                  <a:pos x="238" y="142"/>
                </a:cxn>
                <a:cxn ang="0">
                  <a:pos x="238" y="142"/>
                </a:cxn>
                <a:cxn ang="0">
                  <a:pos x="266" y="94"/>
                </a:cxn>
                <a:cxn ang="0">
                  <a:pos x="280" y="74"/>
                </a:cxn>
                <a:cxn ang="0">
                  <a:pos x="300" y="54"/>
                </a:cxn>
                <a:cxn ang="0">
                  <a:pos x="300" y="54"/>
                </a:cxn>
                <a:cxn ang="0">
                  <a:pos x="320" y="34"/>
                </a:cxn>
                <a:cxn ang="0">
                  <a:pos x="334" y="18"/>
                </a:cxn>
                <a:cxn ang="0">
                  <a:pos x="344" y="0"/>
                </a:cxn>
                <a:cxn ang="0">
                  <a:pos x="344" y="0"/>
                </a:cxn>
                <a:cxn ang="0">
                  <a:pos x="344" y="0"/>
                </a:cxn>
                <a:cxn ang="0">
                  <a:pos x="326" y="10"/>
                </a:cxn>
                <a:cxn ang="0">
                  <a:pos x="310" y="24"/>
                </a:cxn>
                <a:cxn ang="0">
                  <a:pos x="290" y="44"/>
                </a:cxn>
                <a:cxn ang="0">
                  <a:pos x="290" y="44"/>
                </a:cxn>
                <a:cxn ang="0">
                  <a:pos x="270" y="64"/>
                </a:cxn>
                <a:cxn ang="0">
                  <a:pos x="250" y="78"/>
                </a:cxn>
                <a:cxn ang="0">
                  <a:pos x="202" y="108"/>
                </a:cxn>
                <a:cxn ang="0">
                  <a:pos x="202" y="108"/>
                </a:cxn>
                <a:cxn ang="0">
                  <a:pos x="188" y="116"/>
                </a:cxn>
                <a:cxn ang="0">
                  <a:pos x="176" y="128"/>
                </a:cxn>
                <a:cxn ang="0">
                  <a:pos x="166" y="140"/>
                </a:cxn>
                <a:cxn ang="0">
                  <a:pos x="158" y="152"/>
                </a:cxn>
                <a:cxn ang="0">
                  <a:pos x="142" y="178"/>
                </a:cxn>
                <a:cxn ang="0">
                  <a:pos x="128" y="200"/>
                </a:cxn>
                <a:cxn ang="0">
                  <a:pos x="128" y="200"/>
                </a:cxn>
                <a:cxn ang="0">
                  <a:pos x="114" y="218"/>
                </a:cxn>
                <a:cxn ang="0">
                  <a:pos x="98" y="234"/>
                </a:cxn>
                <a:cxn ang="0">
                  <a:pos x="78" y="248"/>
                </a:cxn>
                <a:cxn ang="0">
                  <a:pos x="56" y="262"/>
                </a:cxn>
                <a:cxn ang="0">
                  <a:pos x="56" y="262"/>
                </a:cxn>
                <a:cxn ang="0">
                  <a:pos x="46" y="272"/>
                </a:cxn>
                <a:cxn ang="0">
                  <a:pos x="34" y="280"/>
                </a:cxn>
                <a:cxn ang="0">
                  <a:pos x="16" y="300"/>
                </a:cxn>
                <a:cxn ang="0">
                  <a:pos x="4" y="316"/>
                </a:cxn>
                <a:cxn ang="0">
                  <a:pos x="0" y="322"/>
                </a:cxn>
                <a:cxn ang="0">
                  <a:pos x="22" y="344"/>
                </a:cxn>
              </a:cxnLst>
              <a:rect l="0" t="0" r="r" b="b"/>
              <a:pathLst>
                <a:path w="344" h="344">
                  <a:moveTo>
                    <a:pt x="22" y="344"/>
                  </a:moveTo>
                  <a:lnTo>
                    <a:pt x="22" y="344"/>
                  </a:lnTo>
                  <a:lnTo>
                    <a:pt x="28" y="340"/>
                  </a:lnTo>
                  <a:lnTo>
                    <a:pt x="44" y="328"/>
                  </a:lnTo>
                  <a:lnTo>
                    <a:pt x="64" y="310"/>
                  </a:lnTo>
                  <a:lnTo>
                    <a:pt x="72" y="298"/>
                  </a:lnTo>
                  <a:lnTo>
                    <a:pt x="82" y="288"/>
                  </a:lnTo>
                  <a:lnTo>
                    <a:pt x="82" y="288"/>
                  </a:lnTo>
                  <a:lnTo>
                    <a:pt x="96" y="266"/>
                  </a:lnTo>
                  <a:lnTo>
                    <a:pt x="110" y="246"/>
                  </a:lnTo>
                  <a:lnTo>
                    <a:pt x="126" y="230"/>
                  </a:lnTo>
                  <a:lnTo>
                    <a:pt x="144" y="216"/>
                  </a:lnTo>
                  <a:lnTo>
                    <a:pt x="144" y="216"/>
                  </a:lnTo>
                  <a:lnTo>
                    <a:pt x="166" y="202"/>
                  </a:lnTo>
                  <a:lnTo>
                    <a:pt x="192" y="186"/>
                  </a:lnTo>
                  <a:lnTo>
                    <a:pt x="204" y="178"/>
                  </a:lnTo>
                  <a:lnTo>
                    <a:pt x="216" y="168"/>
                  </a:lnTo>
                  <a:lnTo>
                    <a:pt x="228" y="156"/>
                  </a:lnTo>
                  <a:lnTo>
                    <a:pt x="238" y="142"/>
                  </a:lnTo>
                  <a:lnTo>
                    <a:pt x="238" y="142"/>
                  </a:lnTo>
                  <a:lnTo>
                    <a:pt x="266" y="94"/>
                  </a:lnTo>
                  <a:lnTo>
                    <a:pt x="280" y="74"/>
                  </a:lnTo>
                  <a:lnTo>
                    <a:pt x="300" y="54"/>
                  </a:lnTo>
                  <a:lnTo>
                    <a:pt x="300" y="54"/>
                  </a:lnTo>
                  <a:lnTo>
                    <a:pt x="320" y="34"/>
                  </a:lnTo>
                  <a:lnTo>
                    <a:pt x="334" y="18"/>
                  </a:lnTo>
                  <a:lnTo>
                    <a:pt x="344" y="0"/>
                  </a:lnTo>
                  <a:lnTo>
                    <a:pt x="344" y="0"/>
                  </a:lnTo>
                  <a:lnTo>
                    <a:pt x="344" y="0"/>
                  </a:lnTo>
                  <a:lnTo>
                    <a:pt x="326" y="10"/>
                  </a:lnTo>
                  <a:lnTo>
                    <a:pt x="310" y="24"/>
                  </a:lnTo>
                  <a:lnTo>
                    <a:pt x="290" y="44"/>
                  </a:lnTo>
                  <a:lnTo>
                    <a:pt x="290" y="44"/>
                  </a:lnTo>
                  <a:lnTo>
                    <a:pt x="270" y="64"/>
                  </a:lnTo>
                  <a:lnTo>
                    <a:pt x="250" y="78"/>
                  </a:lnTo>
                  <a:lnTo>
                    <a:pt x="202" y="108"/>
                  </a:lnTo>
                  <a:lnTo>
                    <a:pt x="202" y="108"/>
                  </a:lnTo>
                  <a:lnTo>
                    <a:pt x="188" y="116"/>
                  </a:lnTo>
                  <a:lnTo>
                    <a:pt x="176" y="128"/>
                  </a:lnTo>
                  <a:lnTo>
                    <a:pt x="166" y="140"/>
                  </a:lnTo>
                  <a:lnTo>
                    <a:pt x="158" y="152"/>
                  </a:lnTo>
                  <a:lnTo>
                    <a:pt x="142" y="178"/>
                  </a:lnTo>
                  <a:lnTo>
                    <a:pt x="128" y="200"/>
                  </a:lnTo>
                  <a:lnTo>
                    <a:pt x="128" y="200"/>
                  </a:lnTo>
                  <a:lnTo>
                    <a:pt x="114" y="218"/>
                  </a:lnTo>
                  <a:lnTo>
                    <a:pt x="98" y="234"/>
                  </a:lnTo>
                  <a:lnTo>
                    <a:pt x="78" y="248"/>
                  </a:lnTo>
                  <a:lnTo>
                    <a:pt x="56" y="262"/>
                  </a:lnTo>
                  <a:lnTo>
                    <a:pt x="56" y="262"/>
                  </a:lnTo>
                  <a:lnTo>
                    <a:pt x="46" y="272"/>
                  </a:lnTo>
                  <a:lnTo>
                    <a:pt x="34" y="280"/>
                  </a:lnTo>
                  <a:lnTo>
                    <a:pt x="16" y="300"/>
                  </a:lnTo>
                  <a:lnTo>
                    <a:pt x="4" y="316"/>
                  </a:lnTo>
                  <a:lnTo>
                    <a:pt x="0" y="322"/>
                  </a:lnTo>
                  <a:lnTo>
                    <a:pt x="22" y="34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76" name="Freeform 128"/>
            <p:cNvSpPr>
              <a:spLocks/>
            </p:cNvSpPr>
            <p:nvPr/>
          </p:nvSpPr>
          <p:spPr bwMode="auto">
            <a:xfrm>
              <a:off x="4867275" y="3013075"/>
              <a:ext cx="120650" cy="120650"/>
            </a:xfrm>
            <a:custGeom>
              <a:avLst/>
              <a:gdLst/>
              <a:ahLst/>
              <a:cxnLst>
                <a:cxn ang="0">
                  <a:pos x="30" y="30"/>
                </a:cxn>
                <a:cxn ang="0">
                  <a:pos x="30" y="30"/>
                </a:cxn>
                <a:cxn ang="0">
                  <a:pos x="20" y="42"/>
                </a:cxn>
                <a:cxn ang="0">
                  <a:pos x="10" y="54"/>
                </a:cxn>
                <a:cxn ang="0">
                  <a:pos x="4" y="66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0" y="72"/>
                </a:cxn>
                <a:cxn ang="0">
                  <a:pos x="22" y="66"/>
                </a:cxn>
                <a:cxn ang="0">
                  <a:pos x="34" y="56"/>
                </a:cxn>
                <a:cxn ang="0">
                  <a:pos x="46" y="46"/>
                </a:cxn>
                <a:cxn ang="0">
                  <a:pos x="46" y="46"/>
                </a:cxn>
                <a:cxn ang="0">
                  <a:pos x="58" y="34"/>
                </a:cxn>
                <a:cxn ang="0">
                  <a:pos x="66" y="22"/>
                </a:cxn>
                <a:cxn ang="0">
                  <a:pos x="72" y="10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66" y="4"/>
                </a:cxn>
                <a:cxn ang="0">
                  <a:pos x="54" y="10"/>
                </a:cxn>
                <a:cxn ang="0">
                  <a:pos x="42" y="18"/>
                </a:cxn>
                <a:cxn ang="0">
                  <a:pos x="30" y="30"/>
                </a:cxn>
                <a:cxn ang="0">
                  <a:pos x="30" y="30"/>
                </a:cxn>
              </a:cxnLst>
              <a:rect l="0" t="0" r="r" b="b"/>
              <a:pathLst>
                <a:path w="76" h="76">
                  <a:moveTo>
                    <a:pt x="30" y="30"/>
                  </a:moveTo>
                  <a:lnTo>
                    <a:pt x="30" y="30"/>
                  </a:lnTo>
                  <a:lnTo>
                    <a:pt x="20" y="42"/>
                  </a:lnTo>
                  <a:lnTo>
                    <a:pt x="10" y="54"/>
                  </a:lnTo>
                  <a:lnTo>
                    <a:pt x="4" y="6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10" y="72"/>
                  </a:lnTo>
                  <a:lnTo>
                    <a:pt x="22" y="66"/>
                  </a:lnTo>
                  <a:lnTo>
                    <a:pt x="34" y="5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58" y="34"/>
                  </a:lnTo>
                  <a:lnTo>
                    <a:pt x="66" y="22"/>
                  </a:lnTo>
                  <a:lnTo>
                    <a:pt x="72" y="1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66" y="4"/>
                  </a:lnTo>
                  <a:lnTo>
                    <a:pt x="54" y="10"/>
                  </a:lnTo>
                  <a:lnTo>
                    <a:pt x="42" y="18"/>
                  </a:lnTo>
                  <a:lnTo>
                    <a:pt x="30" y="30"/>
                  </a:lnTo>
                  <a:lnTo>
                    <a:pt x="30" y="3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77" name="Freeform 129"/>
            <p:cNvSpPr>
              <a:spLocks/>
            </p:cNvSpPr>
            <p:nvPr/>
          </p:nvSpPr>
          <p:spPr bwMode="auto">
            <a:xfrm>
              <a:off x="4635500" y="3368675"/>
              <a:ext cx="815975" cy="120650"/>
            </a:xfrm>
            <a:custGeom>
              <a:avLst/>
              <a:gdLst/>
              <a:ahLst/>
              <a:cxnLst>
                <a:cxn ang="0">
                  <a:pos x="488" y="28"/>
                </a:cxn>
                <a:cxn ang="0">
                  <a:pos x="466" y="24"/>
                </a:cxn>
                <a:cxn ang="0">
                  <a:pos x="412" y="20"/>
                </a:cxn>
                <a:cxn ang="0">
                  <a:pos x="412" y="20"/>
                </a:cxn>
                <a:cxn ang="0">
                  <a:pos x="376" y="20"/>
                </a:cxn>
                <a:cxn ang="0">
                  <a:pos x="310" y="4"/>
                </a:cxn>
                <a:cxn ang="0">
                  <a:pos x="296" y="2"/>
                </a:cxn>
                <a:cxn ang="0">
                  <a:pos x="256" y="2"/>
                </a:cxn>
                <a:cxn ang="0">
                  <a:pos x="210" y="12"/>
                </a:cxn>
                <a:cxn ang="0">
                  <a:pos x="186" y="18"/>
                </a:cxn>
                <a:cxn ang="0">
                  <a:pos x="146" y="20"/>
                </a:cxn>
                <a:cxn ang="0">
                  <a:pos x="98" y="10"/>
                </a:cxn>
                <a:cxn ang="0">
                  <a:pos x="82" y="8"/>
                </a:cxn>
                <a:cxn ang="0">
                  <a:pos x="42" y="8"/>
                </a:cxn>
                <a:cxn ang="0">
                  <a:pos x="10" y="12"/>
                </a:cxn>
                <a:cxn ang="0">
                  <a:pos x="0" y="22"/>
                </a:cxn>
                <a:cxn ang="0">
                  <a:pos x="10" y="64"/>
                </a:cxn>
                <a:cxn ang="0">
                  <a:pos x="18" y="64"/>
                </a:cxn>
                <a:cxn ang="0">
                  <a:pos x="68" y="68"/>
                </a:cxn>
                <a:cxn ang="0">
                  <a:pos x="98" y="66"/>
                </a:cxn>
                <a:cxn ang="0">
                  <a:pos x="122" y="60"/>
                </a:cxn>
                <a:cxn ang="0">
                  <a:pos x="166" y="56"/>
                </a:cxn>
                <a:cxn ang="0">
                  <a:pos x="210" y="64"/>
                </a:cxn>
                <a:cxn ang="0">
                  <a:pos x="232" y="70"/>
                </a:cxn>
                <a:cxn ang="0">
                  <a:pos x="282" y="76"/>
                </a:cxn>
                <a:cxn ang="0">
                  <a:pos x="310" y="72"/>
                </a:cxn>
                <a:cxn ang="0">
                  <a:pos x="342" y="64"/>
                </a:cxn>
                <a:cxn ang="0">
                  <a:pos x="394" y="54"/>
                </a:cxn>
                <a:cxn ang="0">
                  <a:pos x="412" y="56"/>
                </a:cxn>
                <a:cxn ang="0">
                  <a:pos x="466" y="52"/>
                </a:cxn>
                <a:cxn ang="0">
                  <a:pos x="488" y="48"/>
                </a:cxn>
                <a:cxn ang="0">
                  <a:pos x="488" y="28"/>
                </a:cxn>
              </a:cxnLst>
              <a:rect l="0" t="0" r="r" b="b"/>
              <a:pathLst>
                <a:path w="514" h="76">
                  <a:moveTo>
                    <a:pt x="488" y="28"/>
                  </a:moveTo>
                  <a:lnTo>
                    <a:pt x="488" y="28"/>
                  </a:lnTo>
                  <a:lnTo>
                    <a:pt x="480" y="26"/>
                  </a:lnTo>
                  <a:lnTo>
                    <a:pt x="466" y="24"/>
                  </a:lnTo>
                  <a:lnTo>
                    <a:pt x="442" y="20"/>
                  </a:lnTo>
                  <a:lnTo>
                    <a:pt x="412" y="20"/>
                  </a:lnTo>
                  <a:lnTo>
                    <a:pt x="412" y="20"/>
                  </a:lnTo>
                  <a:lnTo>
                    <a:pt x="412" y="20"/>
                  </a:lnTo>
                  <a:lnTo>
                    <a:pt x="394" y="22"/>
                  </a:lnTo>
                  <a:lnTo>
                    <a:pt x="376" y="20"/>
                  </a:lnTo>
                  <a:lnTo>
                    <a:pt x="342" y="12"/>
                  </a:lnTo>
                  <a:lnTo>
                    <a:pt x="310" y="4"/>
                  </a:lnTo>
                  <a:lnTo>
                    <a:pt x="310" y="4"/>
                  </a:lnTo>
                  <a:lnTo>
                    <a:pt x="296" y="2"/>
                  </a:lnTo>
                  <a:lnTo>
                    <a:pt x="282" y="0"/>
                  </a:lnTo>
                  <a:lnTo>
                    <a:pt x="256" y="2"/>
                  </a:lnTo>
                  <a:lnTo>
                    <a:pt x="232" y="6"/>
                  </a:lnTo>
                  <a:lnTo>
                    <a:pt x="210" y="12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66" y="20"/>
                  </a:lnTo>
                  <a:lnTo>
                    <a:pt x="146" y="20"/>
                  </a:lnTo>
                  <a:lnTo>
                    <a:pt x="122" y="16"/>
                  </a:lnTo>
                  <a:lnTo>
                    <a:pt x="98" y="10"/>
                  </a:lnTo>
                  <a:lnTo>
                    <a:pt x="98" y="10"/>
                  </a:lnTo>
                  <a:lnTo>
                    <a:pt x="82" y="8"/>
                  </a:lnTo>
                  <a:lnTo>
                    <a:pt x="68" y="8"/>
                  </a:lnTo>
                  <a:lnTo>
                    <a:pt x="42" y="8"/>
                  </a:lnTo>
                  <a:lnTo>
                    <a:pt x="20" y="10"/>
                  </a:lnTo>
                  <a:lnTo>
                    <a:pt x="10" y="12"/>
                  </a:lnTo>
                  <a:lnTo>
                    <a:pt x="0" y="14"/>
                  </a:lnTo>
                  <a:lnTo>
                    <a:pt x="0" y="22"/>
                  </a:lnTo>
                  <a:lnTo>
                    <a:pt x="0" y="62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18" y="64"/>
                  </a:lnTo>
                  <a:lnTo>
                    <a:pt x="40" y="68"/>
                  </a:lnTo>
                  <a:lnTo>
                    <a:pt x="68" y="68"/>
                  </a:lnTo>
                  <a:lnTo>
                    <a:pt x="82" y="68"/>
                  </a:lnTo>
                  <a:lnTo>
                    <a:pt x="98" y="66"/>
                  </a:lnTo>
                  <a:lnTo>
                    <a:pt x="98" y="66"/>
                  </a:lnTo>
                  <a:lnTo>
                    <a:pt x="122" y="60"/>
                  </a:lnTo>
                  <a:lnTo>
                    <a:pt x="146" y="56"/>
                  </a:lnTo>
                  <a:lnTo>
                    <a:pt x="166" y="56"/>
                  </a:lnTo>
                  <a:lnTo>
                    <a:pt x="186" y="58"/>
                  </a:lnTo>
                  <a:lnTo>
                    <a:pt x="210" y="64"/>
                  </a:lnTo>
                  <a:lnTo>
                    <a:pt x="210" y="64"/>
                  </a:lnTo>
                  <a:lnTo>
                    <a:pt x="232" y="70"/>
                  </a:lnTo>
                  <a:lnTo>
                    <a:pt x="256" y="74"/>
                  </a:lnTo>
                  <a:lnTo>
                    <a:pt x="282" y="76"/>
                  </a:lnTo>
                  <a:lnTo>
                    <a:pt x="296" y="74"/>
                  </a:lnTo>
                  <a:lnTo>
                    <a:pt x="310" y="72"/>
                  </a:lnTo>
                  <a:lnTo>
                    <a:pt x="342" y="64"/>
                  </a:lnTo>
                  <a:lnTo>
                    <a:pt x="342" y="64"/>
                  </a:lnTo>
                  <a:lnTo>
                    <a:pt x="376" y="56"/>
                  </a:lnTo>
                  <a:lnTo>
                    <a:pt x="394" y="54"/>
                  </a:lnTo>
                  <a:lnTo>
                    <a:pt x="412" y="56"/>
                  </a:lnTo>
                  <a:lnTo>
                    <a:pt x="412" y="56"/>
                  </a:lnTo>
                  <a:lnTo>
                    <a:pt x="442" y="56"/>
                  </a:lnTo>
                  <a:lnTo>
                    <a:pt x="466" y="52"/>
                  </a:lnTo>
                  <a:lnTo>
                    <a:pt x="480" y="50"/>
                  </a:lnTo>
                  <a:lnTo>
                    <a:pt x="488" y="48"/>
                  </a:lnTo>
                  <a:lnTo>
                    <a:pt x="514" y="38"/>
                  </a:lnTo>
                  <a:lnTo>
                    <a:pt x="488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78" name="Freeform 130"/>
            <p:cNvSpPr>
              <a:spLocks/>
            </p:cNvSpPr>
            <p:nvPr/>
          </p:nvSpPr>
          <p:spPr bwMode="auto">
            <a:xfrm>
              <a:off x="4654550" y="3384550"/>
              <a:ext cx="746125" cy="88900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0" y="44"/>
                </a:cxn>
                <a:cxn ang="0">
                  <a:pos x="8" y="44"/>
                </a:cxn>
                <a:cxn ang="0">
                  <a:pos x="28" y="48"/>
                </a:cxn>
                <a:cxn ang="0">
                  <a:pos x="54" y="48"/>
                </a:cxn>
                <a:cxn ang="0">
                  <a:pos x="68" y="48"/>
                </a:cxn>
                <a:cxn ang="0">
                  <a:pos x="82" y="46"/>
                </a:cxn>
                <a:cxn ang="0">
                  <a:pos x="82" y="46"/>
                </a:cxn>
                <a:cxn ang="0">
                  <a:pos x="108" y="40"/>
                </a:cxn>
                <a:cxn ang="0">
                  <a:pos x="132" y="36"/>
                </a:cxn>
                <a:cxn ang="0">
                  <a:pos x="154" y="36"/>
                </a:cxn>
                <a:cxn ang="0">
                  <a:pos x="178" y="38"/>
                </a:cxn>
                <a:cxn ang="0">
                  <a:pos x="178" y="38"/>
                </a:cxn>
                <a:cxn ang="0">
                  <a:pos x="202" y="46"/>
                </a:cxn>
                <a:cxn ang="0">
                  <a:pos x="232" y="52"/>
                </a:cxn>
                <a:cxn ang="0">
                  <a:pos x="246" y="54"/>
                </a:cxn>
                <a:cxn ang="0">
                  <a:pos x="262" y="56"/>
                </a:cxn>
                <a:cxn ang="0">
                  <a:pos x="278" y="56"/>
                </a:cxn>
                <a:cxn ang="0">
                  <a:pos x="296" y="52"/>
                </a:cxn>
                <a:cxn ang="0">
                  <a:pos x="296" y="52"/>
                </a:cxn>
                <a:cxn ang="0">
                  <a:pos x="350" y="38"/>
                </a:cxn>
                <a:cxn ang="0">
                  <a:pos x="374" y="36"/>
                </a:cxn>
                <a:cxn ang="0">
                  <a:pos x="402" y="36"/>
                </a:cxn>
                <a:cxn ang="0">
                  <a:pos x="402" y="36"/>
                </a:cxn>
                <a:cxn ang="0">
                  <a:pos x="430" y="36"/>
                </a:cxn>
                <a:cxn ang="0">
                  <a:pos x="452" y="32"/>
                </a:cxn>
                <a:cxn ang="0">
                  <a:pos x="470" y="28"/>
                </a:cxn>
                <a:cxn ang="0">
                  <a:pos x="470" y="28"/>
                </a:cxn>
                <a:cxn ang="0">
                  <a:pos x="470" y="28"/>
                </a:cxn>
                <a:cxn ang="0">
                  <a:pos x="452" y="24"/>
                </a:cxn>
                <a:cxn ang="0">
                  <a:pos x="430" y="20"/>
                </a:cxn>
                <a:cxn ang="0">
                  <a:pos x="402" y="20"/>
                </a:cxn>
                <a:cxn ang="0">
                  <a:pos x="402" y="20"/>
                </a:cxn>
                <a:cxn ang="0">
                  <a:pos x="374" y="20"/>
                </a:cxn>
                <a:cxn ang="0">
                  <a:pos x="350" y="18"/>
                </a:cxn>
                <a:cxn ang="0">
                  <a:pos x="296" y="4"/>
                </a:cxn>
                <a:cxn ang="0">
                  <a:pos x="296" y="4"/>
                </a:cxn>
                <a:cxn ang="0">
                  <a:pos x="278" y="0"/>
                </a:cxn>
                <a:cxn ang="0">
                  <a:pos x="262" y="0"/>
                </a:cxn>
                <a:cxn ang="0">
                  <a:pos x="246" y="2"/>
                </a:cxn>
                <a:cxn ang="0">
                  <a:pos x="232" y="4"/>
                </a:cxn>
                <a:cxn ang="0">
                  <a:pos x="202" y="10"/>
                </a:cxn>
                <a:cxn ang="0">
                  <a:pos x="178" y="18"/>
                </a:cxn>
                <a:cxn ang="0">
                  <a:pos x="178" y="18"/>
                </a:cxn>
                <a:cxn ang="0">
                  <a:pos x="154" y="20"/>
                </a:cxn>
                <a:cxn ang="0">
                  <a:pos x="132" y="20"/>
                </a:cxn>
                <a:cxn ang="0">
                  <a:pos x="108" y="16"/>
                </a:cxn>
                <a:cxn ang="0">
                  <a:pos x="82" y="10"/>
                </a:cxn>
                <a:cxn ang="0">
                  <a:pos x="82" y="10"/>
                </a:cxn>
                <a:cxn ang="0">
                  <a:pos x="68" y="8"/>
                </a:cxn>
                <a:cxn ang="0">
                  <a:pos x="54" y="8"/>
                </a:cxn>
                <a:cxn ang="0">
                  <a:pos x="28" y="8"/>
                </a:cxn>
                <a:cxn ang="0">
                  <a:pos x="8" y="12"/>
                </a:cxn>
                <a:cxn ang="0">
                  <a:pos x="0" y="12"/>
                </a:cxn>
                <a:cxn ang="0">
                  <a:pos x="0" y="44"/>
                </a:cxn>
              </a:cxnLst>
              <a:rect l="0" t="0" r="r" b="b"/>
              <a:pathLst>
                <a:path w="470" h="56">
                  <a:moveTo>
                    <a:pt x="0" y="44"/>
                  </a:moveTo>
                  <a:lnTo>
                    <a:pt x="0" y="44"/>
                  </a:lnTo>
                  <a:lnTo>
                    <a:pt x="8" y="44"/>
                  </a:lnTo>
                  <a:lnTo>
                    <a:pt x="28" y="48"/>
                  </a:lnTo>
                  <a:lnTo>
                    <a:pt x="54" y="48"/>
                  </a:lnTo>
                  <a:lnTo>
                    <a:pt x="68" y="48"/>
                  </a:lnTo>
                  <a:lnTo>
                    <a:pt x="82" y="46"/>
                  </a:lnTo>
                  <a:lnTo>
                    <a:pt x="82" y="46"/>
                  </a:lnTo>
                  <a:lnTo>
                    <a:pt x="108" y="40"/>
                  </a:lnTo>
                  <a:lnTo>
                    <a:pt x="132" y="36"/>
                  </a:lnTo>
                  <a:lnTo>
                    <a:pt x="154" y="36"/>
                  </a:lnTo>
                  <a:lnTo>
                    <a:pt x="178" y="38"/>
                  </a:lnTo>
                  <a:lnTo>
                    <a:pt x="178" y="38"/>
                  </a:lnTo>
                  <a:lnTo>
                    <a:pt x="202" y="46"/>
                  </a:lnTo>
                  <a:lnTo>
                    <a:pt x="232" y="52"/>
                  </a:lnTo>
                  <a:lnTo>
                    <a:pt x="246" y="54"/>
                  </a:lnTo>
                  <a:lnTo>
                    <a:pt x="262" y="56"/>
                  </a:lnTo>
                  <a:lnTo>
                    <a:pt x="278" y="56"/>
                  </a:lnTo>
                  <a:lnTo>
                    <a:pt x="296" y="52"/>
                  </a:lnTo>
                  <a:lnTo>
                    <a:pt x="296" y="52"/>
                  </a:lnTo>
                  <a:lnTo>
                    <a:pt x="350" y="38"/>
                  </a:lnTo>
                  <a:lnTo>
                    <a:pt x="374" y="36"/>
                  </a:lnTo>
                  <a:lnTo>
                    <a:pt x="402" y="36"/>
                  </a:lnTo>
                  <a:lnTo>
                    <a:pt x="402" y="36"/>
                  </a:lnTo>
                  <a:lnTo>
                    <a:pt x="430" y="36"/>
                  </a:lnTo>
                  <a:lnTo>
                    <a:pt x="452" y="32"/>
                  </a:lnTo>
                  <a:lnTo>
                    <a:pt x="470" y="28"/>
                  </a:lnTo>
                  <a:lnTo>
                    <a:pt x="470" y="28"/>
                  </a:lnTo>
                  <a:lnTo>
                    <a:pt x="470" y="28"/>
                  </a:lnTo>
                  <a:lnTo>
                    <a:pt x="452" y="24"/>
                  </a:lnTo>
                  <a:lnTo>
                    <a:pt x="430" y="20"/>
                  </a:lnTo>
                  <a:lnTo>
                    <a:pt x="402" y="20"/>
                  </a:lnTo>
                  <a:lnTo>
                    <a:pt x="402" y="20"/>
                  </a:lnTo>
                  <a:lnTo>
                    <a:pt x="374" y="20"/>
                  </a:lnTo>
                  <a:lnTo>
                    <a:pt x="350" y="18"/>
                  </a:lnTo>
                  <a:lnTo>
                    <a:pt x="296" y="4"/>
                  </a:lnTo>
                  <a:lnTo>
                    <a:pt x="296" y="4"/>
                  </a:lnTo>
                  <a:lnTo>
                    <a:pt x="278" y="0"/>
                  </a:lnTo>
                  <a:lnTo>
                    <a:pt x="262" y="0"/>
                  </a:lnTo>
                  <a:lnTo>
                    <a:pt x="246" y="2"/>
                  </a:lnTo>
                  <a:lnTo>
                    <a:pt x="232" y="4"/>
                  </a:lnTo>
                  <a:lnTo>
                    <a:pt x="202" y="10"/>
                  </a:lnTo>
                  <a:lnTo>
                    <a:pt x="178" y="18"/>
                  </a:lnTo>
                  <a:lnTo>
                    <a:pt x="178" y="18"/>
                  </a:lnTo>
                  <a:lnTo>
                    <a:pt x="154" y="20"/>
                  </a:lnTo>
                  <a:lnTo>
                    <a:pt x="132" y="20"/>
                  </a:lnTo>
                  <a:lnTo>
                    <a:pt x="108" y="16"/>
                  </a:lnTo>
                  <a:lnTo>
                    <a:pt x="82" y="10"/>
                  </a:lnTo>
                  <a:lnTo>
                    <a:pt x="82" y="10"/>
                  </a:lnTo>
                  <a:lnTo>
                    <a:pt x="68" y="8"/>
                  </a:lnTo>
                  <a:lnTo>
                    <a:pt x="54" y="8"/>
                  </a:lnTo>
                  <a:lnTo>
                    <a:pt x="28" y="8"/>
                  </a:lnTo>
                  <a:lnTo>
                    <a:pt x="8" y="12"/>
                  </a:lnTo>
                  <a:lnTo>
                    <a:pt x="0" y="12"/>
                  </a:lnTo>
                  <a:lnTo>
                    <a:pt x="0" y="4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79" name="Freeform 131"/>
            <p:cNvSpPr>
              <a:spLocks/>
            </p:cNvSpPr>
            <p:nvPr/>
          </p:nvSpPr>
          <p:spPr bwMode="auto">
            <a:xfrm>
              <a:off x="4991100" y="3413125"/>
              <a:ext cx="168275" cy="31750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54" y="0"/>
                </a:cxn>
                <a:cxn ang="0">
                  <a:pos x="36" y="0"/>
                </a:cxn>
                <a:cxn ang="0">
                  <a:pos x="22" y="2"/>
                </a:cxn>
                <a:cxn ang="0">
                  <a:pos x="10" y="6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10" y="14"/>
                </a:cxn>
                <a:cxn ang="0">
                  <a:pos x="22" y="18"/>
                </a:cxn>
                <a:cxn ang="0">
                  <a:pos x="36" y="20"/>
                </a:cxn>
                <a:cxn ang="0">
                  <a:pos x="54" y="20"/>
                </a:cxn>
                <a:cxn ang="0">
                  <a:pos x="54" y="20"/>
                </a:cxn>
                <a:cxn ang="0">
                  <a:pos x="70" y="20"/>
                </a:cxn>
                <a:cxn ang="0">
                  <a:pos x="84" y="18"/>
                </a:cxn>
                <a:cxn ang="0">
                  <a:pos x="98" y="14"/>
                </a:cxn>
                <a:cxn ang="0">
                  <a:pos x="106" y="10"/>
                </a:cxn>
                <a:cxn ang="0">
                  <a:pos x="106" y="10"/>
                </a:cxn>
                <a:cxn ang="0">
                  <a:pos x="98" y="6"/>
                </a:cxn>
                <a:cxn ang="0">
                  <a:pos x="84" y="2"/>
                </a:cxn>
                <a:cxn ang="0">
                  <a:pos x="70" y="0"/>
                </a:cxn>
                <a:cxn ang="0">
                  <a:pos x="54" y="0"/>
                </a:cxn>
                <a:cxn ang="0">
                  <a:pos x="54" y="0"/>
                </a:cxn>
              </a:cxnLst>
              <a:rect l="0" t="0" r="r" b="b"/>
              <a:pathLst>
                <a:path w="106" h="20">
                  <a:moveTo>
                    <a:pt x="54" y="0"/>
                  </a:moveTo>
                  <a:lnTo>
                    <a:pt x="54" y="0"/>
                  </a:lnTo>
                  <a:lnTo>
                    <a:pt x="36" y="0"/>
                  </a:lnTo>
                  <a:lnTo>
                    <a:pt x="22" y="2"/>
                  </a:lnTo>
                  <a:lnTo>
                    <a:pt x="10" y="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0" y="14"/>
                  </a:lnTo>
                  <a:lnTo>
                    <a:pt x="22" y="18"/>
                  </a:lnTo>
                  <a:lnTo>
                    <a:pt x="36" y="20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70" y="20"/>
                  </a:lnTo>
                  <a:lnTo>
                    <a:pt x="84" y="18"/>
                  </a:lnTo>
                  <a:lnTo>
                    <a:pt x="98" y="14"/>
                  </a:lnTo>
                  <a:lnTo>
                    <a:pt x="106" y="10"/>
                  </a:lnTo>
                  <a:lnTo>
                    <a:pt x="106" y="10"/>
                  </a:lnTo>
                  <a:lnTo>
                    <a:pt x="98" y="6"/>
                  </a:lnTo>
                  <a:lnTo>
                    <a:pt x="84" y="2"/>
                  </a:lnTo>
                  <a:lnTo>
                    <a:pt x="70" y="0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80" name="Freeform 132"/>
            <p:cNvSpPr>
              <a:spLocks/>
            </p:cNvSpPr>
            <p:nvPr/>
          </p:nvSpPr>
          <p:spPr bwMode="auto">
            <a:xfrm>
              <a:off x="4591050" y="3448050"/>
              <a:ext cx="603250" cy="603250"/>
            </a:xfrm>
            <a:custGeom>
              <a:avLst/>
              <a:gdLst/>
              <a:ahLst/>
              <a:cxnLst>
                <a:cxn ang="0">
                  <a:pos x="368" y="354"/>
                </a:cxn>
                <a:cxn ang="0">
                  <a:pos x="356" y="334"/>
                </a:cxn>
                <a:cxn ang="0">
                  <a:pos x="320" y="296"/>
                </a:cxn>
                <a:cxn ang="0">
                  <a:pos x="320" y="296"/>
                </a:cxn>
                <a:cxn ang="0">
                  <a:pos x="296" y="270"/>
                </a:cxn>
                <a:cxn ang="0">
                  <a:pos x="260" y="212"/>
                </a:cxn>
                <a:cxn ang="0">
                  <a:pos x="252" y="200"/>
                </a:cxn>
                <a:cxn ang="0">
                  <a:pos x="224" y="172"/>
                </a:cxn>
                <a:cxn ang="0">
                  <a:pos x="184" y="146"/>
                </a:cxn>
                <a:cxn ang="0">
                  <a:pos x="164" y="134"/>
                </a:cxn>
                <a:cxn ang="0">
                  <a:pos x="132" y="106"/>
                </a:cxn>
                <a:cxn ang="0">
                  <a:pos x="104" y="66"/>
                </a:cxn>
                <a:cxn ang="0">
                  <a:pos x="96" y="54"/>
                </a:cxn>
                <a:cxn ang="0">
                  <a:pos x="66" y="24"/>
                </a:cxn>
                <a:cxn ang="0">
                  <a:pos x="42" y="6"/>
                </a:cxn>
                <a:cxn ang="0">
                  <a:pos x="28" y="6"/>
                </a:cxn>
                <a:cxn ang="0">
                  <a:pos x="6" y="40"/>
                </a:cxn>
                <a:cxn ang="0">
                  <a:pos x="10" y="48"/>
                </a:cxn>
                <a:cxn ang="0">
                  <a:pos x="42" y="86"/>
                </a:cxn>
                <a:cxn ang="0">
                  <a:pos x="66" y="104"/>
                </a:cxn>
                <a:cxn ang="0">
                  <a:pos x="88" y="118"/>
                </a:cxn>
                <a:cxn ang="0">
                  <a:pos x="120" y="146"/>
                </a:cxn>
                <a:cxn ang="0">
                  <a:pos x="146" y="184"/>
                </a:cxn>
                <a:cxn ang="0">
                  <a:pos x="158" y="204"/>
                </a:cxn>
                <a:cxn ang="0">
                  <a:pos x="190" y="244"/>
                </a:cxn>
                <a:cxn ang="0">
                  <a:pos x="212" y="260"/>
                </a:cxn>
                <a:cxn ang="0">
                  <a:pos x="240" y="276"/>
                </a:cxn>
                <a:cxn ang="0">
                  <a:pos x="282" y="306"/>
                </a:cxn>
                <a:cxn ang="0">
                  <a:pos x="296" y="320"/>
                </a:cxn>
                <a:cxn ang="0">
                  <a:pos x="334" y="356"/>
                </a:cxn>
                <a:cxn ang="0">
                  <a:pos x="354" y="368"/>
                </a:cxn>
                <a:cxn ang="0">
                  <a:pos x="368" y="354"/>
                </a:cxn>
              </a:cxnLst>
              <a:rect l="0" t="0" r="r" b="b"/>
              <a:pathLst>
                <a:path w="380" h="380">
                  <a:moveTo>
                    <a:pt x="368" y="354"/>
                  </a:moveTo>
                  <a:lnTo>
                    <a:pt x="368" y="354"/>
                  </a:lnTo>
                  <a:lnTo>
                    <a:pt x="364" y="348"/>
                  </a:lnTo>
                  <a:lnTo>
                    <a:pt x="356" y="334"/>
                  </a:lnTo>
                  <a:lnTo>
                    <a:pt x="342" y="316"/>
                  </a:lnTo>
                  <a:lnTo>
                    <a:pt x="320" y="296"/>
                  </a:lnTo>
                  <a:lnTo>
                    <a:pt x="320" y="296"/>
                  </a:lnTo>
                  <a:lnTo>
                    <a:pt x="320" y="296"/>
                  </a:lnTo>
                  <a:lnTo>
                    <a:pt x="306" y="282"/>
                  </a:lnTo>
                  <a:lnTo>
                    <a:pt x="296" y="270"/>
                  </a:lnTo>
                  <a:lnTo>
                    <a:pt x="276" y="240"/>
                  </a:lnTo>
                  <a:lnTo>
                    <a:pt x="260" y="212"/>
                  </a:lnTo>
                  <a:lnTo>
                    <a:pt x="260" y="212"/>
                  </a:lnTo>
                  <a:lnTo>
                    <a:pt x="252" y="200"/>
                  </a:lnTo>
                  <a:lnTo>
                    <a:pt x="244" y="190"/>
                  </a:lnTo>
                  <a:lnTo>
                    <a:pt x="224" y="172"/>
                  </a:lnTo>
                  <a:lnTo>
                    <a:pt x="204" y="158"/>
                  </a:lnTo>
                  <a:lnTo>
                    <a:pt x="184" y="146"/>
                  </a:lnTo>
                  <a:lnTo>
                    <a:pt x="164" y="134"/>
                  </a:lnTo>
                  <a:lnTo>
                    <a:pt x="164" y="134"/>
                  </a:lnTo>
                  <a:lnTo>
                    <a:pt x="146" y="120"/>
                  </a:lnTo>
                  <a:lnTo>
                    <a:pt x="132" y="106"/>
                  </a:lnTo>
                  <a:lnTo>
                    <a:pt x="118" y="88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96" y="54"/>
                  </a:lnTo>
                  <a:lnTo>
                    <a:pt x="86" y="44"/>
                  </a:lnTo>
                  <a:lnTo>
                    <a:pt x="66" y="24"/>
                  </a:lnTo>
                  <a:lnTo>
                    <a:pt x="50" y="12"/>
                  </a:lnTo>
                  <a:lnTo>
                    <a:pt x="42" y="6"/>
                  </a:lnTo>
                  <a:lnTo>
                    <a:pt x="34" y="0"/>
                  </a:lnTo>
                  <a:lnTo>
                    <a:pt x="28" y="6"/>
                  </a:lnTo>
                  <a:lnTo>
                    <a:pt x="0" y="34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10" y="48"/>
                  </a:lnTo>
                  <a:lnTo>
                    <a:pt x="24" y="66"/>
                  </a:lnTo>
                  <a:lnTo>
                    <a:pt x="42" y="86"/>
                  </a:lnTo>
                  <a:lnTo>
                    <a:pt x="54" y="96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88" y="118"/>
                  </a:lnTo>
                  <a:lnTo>
                    <a:pt x="106" y="132"/>
                  </a:lnTo>
                  <a:lnTo>
                    <a:pt x="120" y="146"/>
                  </a:lnTo>
                  <a:lnTo>
                    <a:pt x="134" y="164"/>
                  </a:lnTo>
                  <a:lnTo>
                    <a:pt x="146" y="184"/>
                  </a:lnTo>
                  <a:lnTo>
                    <a:pt x="146" y="184"/>
                  </a:lnTo>
                  <a:lnTo>
                    <a:pt x="158" y="204"/>
                  </a:lnTo>
                  <a:lnTo>
                    <a:pt x="172" y="224"/>
                  </a:lnTo>
                  <a:lnTo>
                    <a:pt x="190" y="244"/>
                  </a:lnTo>
                  <a:lnTo>
                    <a:pt x="200" y="252"/>
                  </a:lnTo>
                  <a:lnTo>
                    <a:pt x="212" y="260"/>
                  </a:lnTo>
                  <a:lnTo>
                    <a:pt x="240" y="276"/>
                  </a:lnTo>
                  <a:lnTo>
                    <a:pt x="240" y="276"/>
                  </a:lnTo>
                  <a:lnTo>
                    <a:pt x="270" y="296"/>
                  </a:lnTo>
                  <a:lnTo>
                    <a:pt x="282" y="306"/>
                  </a:lnTo>
                  <a:lnTo>
                    <a:pt x="296" y="320"/>
                  </a:lnTo>
                  <a:lnTo>
                    <a:pt x="296" y="320"/>
                  </a:lnTo>
                  <a:lnTo>
                    <a:pt x="316" y="342"/>
                  </a:lnTo>
                  <a:lnTo>
                    <a:pt x="334" y="356"/>
                  </a:lnTo>
                  <a:lnTo>
                    <a:pt x="348" y="364"/>
                  </a:lnTo>
                  <a:lnTo>
                    <a:pt x="354" y="368"/>
                  </a:lnTo>
                  <a:lnTo>
                    <a:pt x="380" y="380"/>
                  </a:lnTo>
                  <a:lnTo>
                    <a:pt x="368" y="3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81" name="Freeform 133"/>
            <p:cNvSpPr>
              <a:spLocks/>
            </p:cNvSpPr>
            <p:nvPr/>
          </p:nvSpPr>
          <p:spPr bwMode="auto">
            <a:xfrm>
              <a:off x="4613275" y="3470275"/>
              <a:ext cx="546100" cy="546100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0" y="22"/>
                </a:cxn>
                <a:cxn ang="0">
                  <a:pos x="4" y="28"/>
                </a:cxn>
                <a:cxn ang="0">
                  <a:pos x="16" y="44"/>
                </a:cxn>
                <a:cxn ang="0">
                  <a:pos x="34" y="64"/>
                </a:cxn>
                <a:cxn ang="0">
                  <a:pos x="46" y="72"/>
                </a:cxn>
                <a:cxn ang="0">
                  <a:pos x="56" y="82"/>
                </a:cxn>
                <a:cxn ang="0">
                  <a:pos x="56" y="82"/>
                </a:cxn>
                <a:cxn ang="0">
                  <a:pos x="78" y="96"/>
                </a:cxn>
                <a:cxn ang="0">
                  <a:pos x="98" y="110"/>
                </a:cxn>
                <a:cxn ang="0">
                  <a:pos x="114" y="126"/>
                </a:cxn>
                <a:cxn ang="0">
                  <a:pos x="128" y="144"/>
                </a:cxn>
                <a:cxn ang="0">
                  <a:pos x="128" y="144"/>
                </a:cxn>
                <a:cxn ang="0">
                  <a:pos x="142" y="166"/>
                </a:cxn>
                <a:cxn ang="0">
                  <a:pos x="158" y="192"/>
                </a:cxn>
                <a:cxn ang="0">
                  <a:pos x="166" y="204"/>
                </a:cxn>
                <a:cxn ang="0">
                  <a:pos x="176" y="216"/>
                </a:cxn>
                <a:cxn ang="0">
                  <a:pos x="188" y="228"/>
                </a:cxn>
                <a:cxn ang="0">
                  <a:pos x="202" y="236"/>
                </a:cxn>
                <a:cxn ang="0">
                  <a:pos x="202" y="236"/>
                </a:cxn>
                <a:cxn ang="0">
                  <a:pos x="250" y="266"/>
                </a:cxn>
                <a:cxn ang="0">
                  <a:pos x="270" y="280"/>
                </a:cxn>
                <a:cxn ang="0">
                  <a:pos x="290" y="300"/>
                </a:cxn>
                <a:cxn ang="0">
                  <a:pos x="290" y="300"/>
                </a:cxn>
                <a:cxn ang="0">
                  <a:pos x="310" y="320"/>
                </a:cxn>
                <a:cxn ang="0">
                  <a:pos x="326" y="334"/>
                </a:cxn>
                <a:cxn ang="0">
                  <a:pos x="344" y="344"/>
                </a:cxn>
                <a:cxn ang="0">
                  <a:pos x="344" y="344"/>
                </a:cxn>
                <a:cxn ang="0">
                  <a:pos x="344" y="344"/>
                </a:cxn>
                <a:cxn ang="0">
                  <a:pos x="334" y="326"/>
                </a:cxn>
                <a:cxn ang="0">
                  <a:pos x="320" y="310"/>
                </a:cxn>
                <a:cxn ang="0">
                  <a:pos x="300" y="290"/>
                </a:cxn>
                <a:cxn ang="0">
                  <a:pos x="300" y="290"/>
                </a:cxn>
                <a:cxn ang="0">
                  <a:pos x="280" y="270"/>
                </a:cxn>
                <a:cxn ang="0">
                  <a:pos x="266" y="250"/>
                </a:cxn>
                <a:cxn ang="0">
                  <a:pos x="238" y="202"/>
                </a:cxn>
                <a:cxn ang="0">
                  <a:pos x="238" y="202"/>
                </a:cxn>
                <a:cxn ang="0">
                  <a:pos x="228" y="188"/>
                </a:cxn>
                <a:cxn ang="0">
                  <a:pos x="216" y="176"/>
                </a:cxn>
                <a:cxn ang="0">
                  <a:pos x="204" y="166"/>
                </a:cxn>
                <a:cxn ang="0">
                  <a:pos x="192" y="158"/>
                </a:cxn>
                <a:cxn ang="0">
                  <a:pos x="166" y="142"/>
                </a:cxn>
                <a:cxn ang="0">
                  <a:pos x="144" y="128"/>
                </a:cxn>
                <a:cxn ang="0">
                  <a:pos x="144" y="128"/>
                </a:cxn>
                <a:cxn ang="0">
                  <a:pos x="126" y="114"/>
                </a:cxn>
                <a:cxn ang="0">
                  <a:pos x="110" y="98"/>
                </a:cxn>
                <a:cxn ang="0">
                  <a:pos x="96" y="78"/>
                </a:cxn>
                <a:cxn ang="0">
                  <a:pos x="82" y="56"/>
                </a:cxn>
                <a:cxn ang="0">
                  <a:pos x="82" y="56"/>
                </a:cxn>
                <a:cxn ang="0">
                  <a:pos x="72" y="46"/>
                </a:cxn>
                <a:cxn ang="0">
                  <a:pos x="64" y="34"/>
                </a:cxn>
                <a:cxn ang="0">
                  <a:pos x="44" y="16"/>
                </a:cxn>
                <a:cxn ang="0">
                  <a:pos x="28" y="4"/>
                </a:cxn>
                <a:cxn ang="0">
                  <a:pos x="22" y="0"/>
                </a:cxn>
                <a:cxn ang="0">
                  <a:pos x="0" y="22"/>
                </a:cxn>
              </a:cxnLst>
              <a:rect l="0" t="0" r="r" b="b"/>
              <a:pathLst>
                <a:path w="344" h="344">
                  <a:moveTo>
                    <a:pt x="0" y="22"/>
                  </a:moveTo>
                  <a:lnTo>
                    <a:pt x="0" y="22"/>
                  </a:lnTo>
                  <a:lnTo>
                    <a:pt x="4" y="28"/>
                  </a:lnTo>
                  <a:lnTo>
                    <a:pt x="16" y="44"/>
                  </a:lnTo>
                  <a:lnTo>
                    <a:pt x="34" y="64"/>
                  </a:lnTo>
                  <a:lnTo>
                    <a:pt x="46" y="72"/>
                  </a:lnTo>
                  <a:lnTo>
                    <a:pt x="56" y="82"/>
                  </a:lnTo>
                  <a:lnTo>
                    <a:pt x="56" y="82"/>
                  </a:lnTo>
                  <a:lnTo>
                    <a:pt x="78" y="96"/>
                  </a:lnTo>
                  <a:lnTo>
                    <a:pt x="98" y="110"/>
                  </a:lnTo>
                  <a:lnTo>
                    <a:pt x="114" y="126"/>
                  </a:lnTo>
                  <a:lnTo>
                    <a:pt x="128" y="144"/>
                  </a:lnTo>
                  <a:lnTo>
                    <a:pt x="128" y="144"/>
                  </a:lnTo>
                  <a:lnTo>
                    <a:pt x="142" y="166"/>
                  </a:lnTo>
                  <a:lnTo>
                    <a:pt x="158" y="192"/>
                  </a:lnTo>
                  <a:lnTo>
                    <a:pt x="166" y="204"/>
                  </a:lnTo>
                  <a:lnTo>
                    <a:pt x="176" y="216"/>
                  </a:lnTo>
                  <a:lnTo>
                    <a:pt x="188" y="228"/>
                  </a:lnTo>
                  <a:lnTo>
                    <a:pt x="202" y="236"/>
                  </a:lnTo>
                  <a:lnTo>
                    <a:pt x="202" y="236"/>
                  </a:lnTo>
                  <a:lnTo>
                    <a:pt x="250" y="266"/>
                  </a:lnTo>
                  <a:lnTo>
                    <a:pt x="270" y="280"/>
                  </a:lnTo>
                  <a:lnTo>
                    <a:pt x="290" y="300"/>
                  </a:lnTo>
                  <a:lnTo>
                    <a:pt x="290" y="300"/>
                  </a:lnTo>
                  <a:lnTo>
                    <a:pt x="310" y="320"/>
                  </a:lnTo>
                  <a:lnTo>
                    <a:pt x="326" y="334"/>
                  </a:lnTo>
                  <a:lnTo>
                    <a:pt x="344" y="344"/>
                  </a:lnTo>
                  <a:lnTo>
                    <a:pt x="344" y="344"/>
                  </a:lnTo>
                  <a:lnTo>
                    <a:pt x="344" y="344"/>
                  </a:lnTo>
                  <a:lnTo>
                    <a:pt x="334" y="326"/>
                  </a:lnTo>
                  <a:lnTo>
                    <a:pt x="320" y="310"/>
                  </a:lnTo>
                  <a:lnTo>
                    <a:pt x="300" y="290"/>
                  </a:lnTo>
                  <a:lnTo>
                    <a:pt x="300" y="290"/>
                  </a:lnTo>
                  <a:lnTo>
                    <a:pt x="280" y="270"/>
                  </a:lnTo>
                  <a:lnTo>
                    <a:pt x="266" y="250"/>
                  </a:lnTo>
                  <a:lnTo>
                    <a:pt x="238" y="202"/>
                  </a:lnTo>
                  <a:lnTo>
                    <a:pt x="238" y="202"/>
                  </a:lnTo>
                  <a:lnTo>
                    <a:pt x="228" y="188"/>
                  </a:lnTo>
                  <a:lnTo>
                    <a:pt x="216" y="176"/>
                  </a:lnTo>
                  <a:lnTo>
                    <a:pt x="204" y="166"/>
                  </a:lnTo>
                  <a:lnTo>
                    <a:pt x="192" y="158"/>
                  </a:lnTo>
                  <a:lnTo>
                    <a:pt x="166" y="142"/>
                  </a:lnTo>
                  <a:lnTo>
                    <a:pt x="144" y="128"/>
                  </a:lnTo>
                  <a:lnTo>
                    <a:pt x="144" y="128"/>
                  </a:lnTo>
                  <a:lnTo>
                    <a:pt x="126" y="114"/>
                  </a:lnTo>
                  <a:lnTo>
                    <a:pt x="110" y="98"/>
                  </a:lnTo>
                  <a:lnTo>
                    <a:pt x="96" y="78"/>
                  </a:lnTo>
                  <a:lnTo>
                    <a:pt x="82" y="56"/>
                  </a:lnTo>
                  <a:lnTo>
                    <a:pt x="82" y="56"/>
                  </a:lnTo>
                  <a:lnTo>
                    <a:pt x="72" y="46"/>
                  </a:lnTo>
                  <a:lnTo>
                    <a:pt x="64" y="34"/>
                  </a:lnTo>
                  <a:lnTo>
                    <a:pt x="44" y="16"/>
                  </a:lnTo>
                  <a:lnTo>
                    <a:pt x="28" y="4"/>
                  </a:lnTo>
                  <a:lnTo>
                    <a:pt x="22" y="0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82" name="Freeform 134"/>
            <p:cNvSpPr>
              <a:spLocks/>
            </p:cNvSpPr>
            <p:nvPr/>
          </p:nvSpPr>
          <p:spPr bwMode="auto">
            <a:xfrm>
              <a:off x="4867275" y="3724275"/>
              <a:ext cx="120650" cy="120650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46" y="30"/>
                </a:cxn>
                <a:cxn ang="0">
                  <a:pos x="34" y="20"/>
                </a:cxn>
                <a:cxn ang="0">
                  <a:pos x="22" y="10"/>
                </a:cxn>
                <a:cxn ang="0">
                  <a:pos x="10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" y="10"/>
                </a:cxn>
                <a:cxn ang="0">
                  <a:pos x="10" y="22"/>
                </a:cxn>
                <a:cxn ang="0">
                  <a:pos x="20" y="34"/>
                </a:cxn>
                <a:cxn ang="0">
                  <a:pos x="30" y="46"/>
                </a:cxn>
                <a:cxn ang="0">
                  <a:pos x="30" y="46"/>
                </a:cxn>
                <a:cxn ang="0">
                  <a:pos x="42" y="58"/>
                </a:cxn>
                <a:cxn ang="0">
                  <a:pos x="54" y="66"/>
                </a:cxn>
                <a:cxn ang="0">
                  <a:pos x="66" y="72"/>
                </a:cxn>
                <a:cxn ang="0">
                  <a:pos x="76" y="76"/>
                </a:cxn>
                <a:cxn ang="0">
                  <a:pos x="76" y="76"/>
                </a:cxn>
                <a:cxn ang="0">
                  <a:pos x="72" y="66"/>
                </a:cxn>
                <a:cxn ang="0">
                  <a:pos x="66" y="54"/>
                </a:cxn>
                <a:cxn ang="0">
                  <a:pos x="58" y="42"/>
                </a:cxn>
                <a:cxn ang="0">
                  <a:pos x="46" y="30"/>
                </a:cxn>
                <a:cxn ang="0">
                  <a:pos x="46" y="30"/>
                </a:cxn>
              </a:cxnLst>
              <a:rect l="0" t="0" r="r" b="b"/>
              <a:pathLst>
                <a:path w="76" h="76">
                  <a:moveTo>
                    <a:pt x="46" y="30"/>
                  </a:moveTo>
                  <a:lnTo>
                    <a:pt x="46" y="30"/>
                  </a:lnTo>
                  <a:lnTo>
                    <a:pt x="34" y="20"/>
                  </a:lnTo>
                  <a:lnTo>
                    <a:pt x="22" y="10"/>
                  </a:lnTo>
                  <a:lnTo>
                    <a:pt x="1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10"/>
                  </a:lnTo>
                  <a:lnTo>
                    <a:pt x="10" y="22"/>
                  </a:lnTo>
                  <a:lnTo>
                    <a:pt x="20" y="34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42" y="58"/>
                  </a:lnTo>
                  <a:lnTo>
                    <a:pt x="54" y="66"/>
                  </a:lnTo>
                  <a:lnTo>
                    <a:pt x="66" y="72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72" y="66"/>
                  </a:lnTo>
                  <a:lnTo>
                    <a:pt x="66" y="54"/>
                  </a:lnTo>
                  <a:lnTo>
                    <a:pt x="58" y="42"/>
                  </a:lnTo>
                  <a:lnTo>
                    <a:pt x="46" y="30"/>
                  </a:lnTo>
                  <a:lnTo>
                    <a:pt x="46" y="3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83" name="Freeform 135"/>
            <p:cNvSpPr>
              <a:spLocks/>
            </p:cNvSpPr>
            <p:nvPr/>
          </p:nvSpPr>
          <p:spPr bwMode="auto">
            <a:xfrm>
              <a:off x="4511675" y="3492500"/>
              <a:ext cx="120650" cy="815975"/>
            </a:xfrm>
            <a:custGeom>
              <a:avLst/>
              <a:gdLst/>
              <a:ahLst/>
              <a:cxnLst>
                <a:cxn ang="0">
                  <a:pos x="48" y="488"/>
                </a:cxn>
                <a:cxn ang="0">
                  <a:pos x="52" y="466"/>
                </a:cxn>
                <a:cxn ang="0">
                  <a:pos x="56" y="412"/>
                </a:cxn>
                <a:cxn ang="0">
                  <a:pos x="56" y="412"/>
                </a:cxn>
                <a:cxn ang="0">
                  <a:pos x="56" y="376"/>
                </a:cxn>
                <a:cxn ang="0">
                  <a:pos x="72" y="310"/>
                </a:cxn>
                <a:cxn ang="0">
                  <a:pos x="74" y="296"/>
                </a:cxn>
                <a:cxn ang="0">
                  <a:pos x="74" y="256"/>
                </a:cxn>
                <a:cxn ang="0">
                  <a:pos x="64" y="210"/>
                </a:cxn>
                <a:cxn ang="0">
                  <a:pos x="58" y="186"/>
                </a:cxn>
                <a:cxn ang="0">
                  <a:pos x="56" y="146"/>
                </a:cxn>
                <a:cxn ang="0">
                  <a:pos x="66" y="98"/>
                </a:cxn>
                <a:cxn ang="0">
                  <a:pos x="68" y="82"/>
                </a:cxn>
                <a:cxn ang="0">
                  <a:pos x="68" y="42"/>
                </a:cxn>
                <a:cxn ang="0">
                  <a:pos x="64" y="10"/>
                </a:cxn>
                <a:cxn ang="0">
                  <a:pos x="54" y="0"/>
                </a:cxn>
                <a:cxn ang="0">
                  <a:pos x="12" y="10"/>
                </a:cxn>
                <a:cxn ang="0">
                  <a:pos x="12" y="18"/>
                </a:cxn>
                <a:cxn ang="0">
                  <a:pos x="8" y="68"/>
                </a:cxn>
                <a:cxn ang="0">
                  <a:pos x="10" y="98"/>
                </a:cxn>
                <a:cxn ang="0">
                  <a:pos x="16" y="122"/>
                </a:cxn>
                <a:cxn ang="0">
                  <a:pos x="20" y="166"/>
                </a:cxn>
                <a:cxn ang="0">
                  <a:pos x="12" y="210"/>
                </a:cxn>
                <a:cxn ang="0">
                  <a:pos x="6" y="232"/>
                </a:cxn>
                <a:cxn ang="0">
                  <a:pos x="0" y="282"/>
                </a:cxn>
                <a:cxn ang="0">
                  <a:pos x="4" y="310"/>
                </a:cxn>
                <a:cxn ang="0">
                  <a:pos x="12" y="342"/>
                </a:cxn>
                <a:cxn ang="0">
                  <a:pos x="22" y="394"/>
                </a:cxn>
                <a:cxn ang="0">
                  <a:pos x="20" y="412"/>
                </a:cxn>
                <a:cxn ang="0">
                  <a:pos x="24" y="466"/>
                </a:cxn>
                <a:cxn ang="0">
                  <a:pos x="28" y="488"/>
                </a:cxn>
                <a:cxn ang="0">
                  <a:pos x="48" y="488"/>
                </a:cxn>
              </a:cxnLst>
              <a:rect l="0" t="0" r="r" b="b"/>
              <a:pathLst>
                <a:path w="76" h="514">
                  <a:moveTo>
                    <a:pt x="48" y="488"/>
                  </a:moveTo>
                  <a:lnTo>
                    <a:pt x="48" y="488"/>
                  </a:lnTo>
                  <a:lnTo>
                    <a:pt x="50" y="480"/>
                  </a:lnTo>
                  <a:lnTo>
                    <a:pt x="52" y="466"/>
                  </a:lnTo>
                  <a:lnTo>
                    <a:pt x="56" y="442"/>
                  </a:lnTo>
                  <a:lnTo>
                    <a:pt x="56" y="412"/>
                  </a:lnTo>
                  <a:lnTo>
                    <a:pt x="56" y="412"/>
                  </a:lnTo>
                  <a:lnTo>
                    <a:pt x="56" y="412"/>
                  </a:lnTo>
                  <a:lnTo>
                    <a:pt x="54" y="394"/>
                  </a:lnTo>
                  <a:lnTo>
                    <a:pt x="56" y="376"/>
                  </a:lnTo>
                  <a:lnTo>
                    <a:pt x="64" y="342"/>
                  </a:lnTo>
                  <a:lnTo>
                    <a:pt x="72" y="310"/>
                  </a:lnTo>
                  <a:lnTo>
                    <a:pt x="72" y="310"/>
                  </a:lnTo>
                  <a:lnTo>
                    <a:pt x="74" y="296"/>
                  </a:lnTo>
                  <a:lnTo>
                    <a:pt x="76" y="282"/>
                  </a:lnTo>
                  <a:lnTo>
                    <a:pt x="74" y="256"/>
                  </a:lnTo>
                  <a:lnTo>
                    <a:pt x="70" y="232"/>
                  </a:lnTo>
                  <a:lnTo>
                    <a:pt x="64" y="210"/>
                  </a:lnTo>
                  <a:lnTo>
                    <a:pt x="58" y="186"/>
                  </a:lnTo>
                  <a:lnTo>
                    <a:pt x="58" y="186"/>
                  </a:lnTo>
                  <a:lnTo>
                    <a:pt x="56" y="166"/>
                  </a:lnTo>
                  <a:lnTo>
                    <a:pt x="56" y="146"/>
                  </a:lnTo>
                  <a:lnTo>
                    <a:pt x="60" y="122"/>
                  </a:lnTo>
                  <a:lnTo>
                    <a:pt x="66" y="98"/>
                  </a:lnTo>
                  <a:lnTo>
                    <a:pt x="66" y="98"/>
                  </a:lnTo>
                  <a:lnTo>
                    <a:pt x="68" y="82"/>
                  </a:lnTo>
                  <a:lnTo>
                    <a:pt x="68" y="68"/>
                  </a:lnTo>
                  <a:lnTo>
                    <a:pt x="68" y="42"/>
                  </a:lnTo>
                  <a:lnTo>
                    <a:pt x="66" y="20"/>
                  </a:lnTo>
                  <a:lnTo>
                    <a:pt x="64" y="10"/>
                  </a:lnTo>
                  <a:lnTo>
                    <a:pt x="62" y="0"/>
                  </a:lnTo>
                  <a:lnTo>
                    <a:pt x="54" y="0"/>
                  </a:lnTo>
                  <a:lnTo>
                    <a:pt x="14" y="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8"/>
                  </a:lnTo>
                  <a:lnTo>
                    <a:pt x="8" y="40"/>
                  </a:lnTo>
                  <a:lnTo>
                    <a:pt x="8" y="68"/>
                  </a:lnTo>
                  <a:lnTo>
                    <a:pt x="8" y="82"/>
                  </a:lnTo>
                  <a:lnTo>
                    <a:pt x="10" y="98"/>
                  </a:lnTo>
                  <a:lnTo>
                    <a:pt x="10" y="98"/>
                  </a:lnTo>
                  <a:lnTo>
                    <a:pt x="16" y="122"/>
                  </a:lnTo>
                  <a:lnTo>
                    <a:pt x="20" y="146"/>
                  </a:lnTo>
                  <a:lnTo>
                    <a:pt x="20" y="166"/>
                  </a:lnTo>
                  <a:lnTo>
                    <a:pt x="18" y="186"/>
                  </a:lnTo>
                  <a:lnTo>
                    <a:pt x="12" y="210"/>
                  </a:lnTo>
                  <a:lnTo>
                    <a:pt x="12" y="210"/>
                  </a:lnTo>
                  <a:lnTo>
                    <a:pt x="6" y="232"/>
                  </a:lnTo>
                  <a:lnTo>
                    <a:pt x="2" y="256"/>
                  </a:lnTo>
                  <a:lnTo>
                    <a:pt x="0" y="282"/>
                  </a:lnTo>
                  <a:lnTo>
                    <a:pt x="2" y="296"/>
                  </a:lnTo>
                  <a:lnTo>
                    <a:pt x="4" y="310"/>
                  </a:lnTo>
                  <a:lnTo>
                    <a:pt x="12" y="342"/>
                  </a:lnTo>
                  <a:lnTo>
                    <a:pt x="12" y="342"/>
                  </a:lnTo>
                  <a:lnTo>
                    <a:pt x="20" y="376"/>
                  </a:lnTo>
                  <a:lnTo>
                    <a:pt x="22" y="394"/>
                  </a:lnTo>
                  <a:lnTo>
                    <a:pt x="20" y="412"/>
                  </a:lnTo>
                  <a:lnTo>
                    <a:pt x="20" y="412"/>
                  </a:lnTo>
                  <a:lnTo>
                    <a:pt x="20" y="442"/>
                  </a:lnTo>
                  <a:lnTo>
                    <a:pt x="24" y="466"/>
                  </a:lnTo>
                  <a:lnTo>
                    <a:pt x="26" y="480"/>
                  </a:lnTo>
                  <a:lnTo>
                    <a:pt x="28" y="488"/>
                  </a:lnTo>
                  <a:lnTo>
                    <a:pt x="38" y="514"/>
                  </a:lnTo>
                  <a:lnTo>
                    <a:pt x="48" y="48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84" name="Freeform 136"/>
            <p:cNvSpPr>
              <a:spLocks/>
            </p:cNvSpPr>
            <p:nvPr/>
          </p:nvSpPr>
          <p:spPr bwMode="auto">
            <a:xfrm>
              <a:off x="4527550" y="3511550"/>
              <a:ext cx="88900" cy="74612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0"/>
                </a:cxn>
                <a:cxn ang="0">
                  <a:pos x="12" y="8"/>
                </a:cxn>
                <a:cxn ang="0">
                  <a:pos x="8" y="28"/>
                </a:cxn>
                <a:cxn ang="0">
                  <a:pos x="8" y="54"/>
                </a:cxn>
                <a:cxn ang="0">
                  <a:pos x="8" y="68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6" y="108"/>
                </a:cxn>
                <a:cxn ang="0">
                  <a:pos x="20" y="132"/>
                </a:cxn>
                <a:cxn ang="0">
                  <a:pos x="20" y="154"/>
                </a:cxn>
                <a:cxn ang="0">
                  <a:pos x="18" y="178"/>
                </a:cxn>
                <a:cxn ang="0">
                  <a:pos x="18" y="178"/>
                </a:cxn>
                <a:cxn ang="0">
                  <a:pos x="10" y="202"/>
                </a:cxn>
                <a:cxn ang="0">
                  <a:pos x="4" y="232"/>
                </a:cxn>
                <a:cxn ang="0">
                  <a:pos x="2" y="246"/>
                </a:cxn>
                <a:cxn ang="0">
                  <a:pos x="0" y="262"/>
                </a:cxn>
                <a:cxn ang="0">
                  <a:pos x="0" y="278"/>
                </a:cxn>
                <a:cxn ang="0">
                  <a:pos x="4" y="296"/>
                </a:cxn>
                <a:cxn ang="0">
                  <a:pos x="4" y="296"/>
                </a:cxn>
                <a:cxn ang="0">
                  <a:pos x="18" y="350"/>
                </a:cxn>
                <a:cxn ang="0">
                  <a:pos x="20" y="374"/>
                </a:cxn>
                <a:cxn ang="0">
                  <a:pos x="20" y="402"/>
                </a:cxn>
                <a:cxn ang="0">
                  <a:pos x="20" y="402"/>
                </a:cxn>
                <a:cxn ang="0">
                  <a:pos x="20" y="430"/>
                </a:cxn>
                <a:cxn ang="0">
                  <a:pos x="24" y="452"/>
                </a:cxn>
                <a:cxn ang="0">
                  <a:pos x="28" y="470"/>
                </a:cxn>
                <a:cxn ang="0">
                  <a:pos x="28" y="470"/>
                </a:cxn>
                <a:cxn ang="0">
                  <a:pos x="28" y="470"/>
                </a:cxn>
                <a:cxn ang="0">
                  <a:pos x="32" y="452"/>
                </a:cxn>
                <a:cxn ang="0">
                  <a:pos x="36" y="430"/>
                </a:cxn>
                <a:cxn ang="0">
                  <a:pos x="36" y="402"/>
                </a:cxn>
                <a:cxn ang="0">
                  <a:pos x="36" y="402"/>
                </a:cxn>
                <a:cxn ang="0">
                  <a:pos x="36" y="374"/>
                </a:cxn>
                <a:cxn ang="0">
                  <a:pos x="38" y="350"/>
                </a:cxn>
                <a:cxn ang="0">
                  <a:pos x="52" y="296"/>
                </a:cxn>
                <a:cxn ang="0">
                  <a:pos x="52" y="296"/>
                </a:cxn>
                <a:cxn ang="0">
                  <a:pos x="56" y="278"/>
                </a:cxn>
                <a:cxn ang="0">
                  <a:pos x="56" y="262"/>
                </a:cxn>
                <a:cxn ang="0">
                  <a:pos x="54" y="246"/>
                </a:cxn>
                <a:cxn ang="0">
                  <a:pos x="52" y="232"/>
                </a:cxn>
                <a:cxn ang="0">
                  <a:pos x="46" y="202"/>
                </a:cxn>
                <a:cxn ang="0">
                  <a:pos x="38" y="178"/>
                </a:cxn>
                <a:cxn ang="0">
                  <a:pos x="38" y="178"/>
                </a:cxn>
                <a:cxn ang="0">
                  <a:pos x="36" y="154"/>
                </a:cxn>
                <a:cxn ang="0">
                  <a:pos x="36" y="132"/>
                </a:cxn>
                <a:cxn ang="0">
                  <a:pos x="40" y="108"/>
                </a:cxn>
                <a:cxn ang="0">
                  <a:pos x="46" y="82"/>
                </a:cxn>
                <a:cxn ang="0">
                  <a:pos x="46" y="82"/>
                </a:cxn>
                <a:cxn ang="0">
                  <a:pos x="48" y="68"/>
                </a:cxn>
                <a:cxn ang="0">
                  <a:pos x="48" y="54"/>
                </a:cxn>
                <a:cxn ang="0">
                  <a:pos x="48" y="28"/>
                </a:cxn>
                <a:cxn ang="0">
                  <a:pos x="44" y="8"/>
                </a:cxn>
                <a:cxn ang="0">
                  <a:pos x="44" y="0"/>
                </a:cxn>
                <a:cxn ang="0">
                  <a:pos x="12" y="0"/>
                </a:cxn>
              </a:cxnLst>
              <a:rect l="0" t="0" r="r" b="b"/>
              <a:pathLst>
                <a:path w="56" h="470">
                  <a:moveTo>
                    <a:pt x="12" y="0"/>
                  </a:moveTo>
                  <a:lnTo>
                    <a:pt x="12" y="0"/>
                  </a:lnTo>
                  <a:lnTo>
                    <a:pt x="12" y="8"/>
                  </a:lnTo>
                  <a:lnTo>
                    <a:pt x="8" y="28"/>
                  </a:lnTo>
                  <a:lnTo>
                    <a:pt x="8" y="54"/>
                  </a:lnTo>
                  <a:lnTo>
                    <a:pt x="8" y="68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6" y="108"/>
                  </a:lnTo>
                  <a:lnTo>
                    <a:pt x="20" y="132"/>
                  </a:lnTo>
                  <a:lnTo>
                    <a:pt x="20" y="154"/>
                  </a:lnTo>
                  <a:lnTo>
                    <a:pt x="18" y="178"/>
                  </a:lnTo>
                  <a:lnTo>
                    <a:pt x="18" y="178"/>
                  </a:lnTo>
                  <a:lnTo>
                    <a:pt x="10" y="202"/>
                  </a:lnTo>
                  <a:lnTo>
                    <a:pt x="4" y="232"/>
                  </a:lnTo>
                  <a:lnTo>
                    <a:pt x="2" y="246"/>
                  </a:lnTo>
                  <a:lnTo>
                    <a:pt x="0" y="262"/>
                  </a:lnTo>
                  <a:lnTo>
                    <a:pt x="0" y="278"/>
                  </a:lnTo>
                  <a:lnTo>
                    <a:pt x="4" y="296"/>
                  </a:lnTo>
                  <a:lnTo>
                    <a:pt x="4" y="296"/>
                  </a:lnTo>
                  <a:lnTo>
                    <a:pt x="18" y="350"/>
                  </a:lnTo>
                  <a:lnTo>
                    <a:pt x="20" y="374"/>
                  </a:lnTo>
                  <a:lnTo>
                    <a:pt x="20" y="402"/>
                  </a:lnTo>
                  <a:lnTo>
                    <a:pt x="20" y="402"/>
                  </a:lnTo>
                  <a:lnTo>
                    <a:pt x="20" y="430"/>
                  </a:lnTo>
                  <a:lnTo>
                    <a:pt x="24" y="452"/>
                  </a:lnTo>
                  <a:lnTo>
                    <a:pt x="28" y="470"/>
                  </a:lnTo>
                  <a:lnTo>
                    <a:pt x="28" y="470"/>
                  </a:lnTo>
                  <a:lnTo>
                    <a:pt x="28" y="470"/>
                  </a:lnTo>
                  <a:lnTo>
                    <a:pt x="32" y="452"/>
                  </a:lnTo>
                  <a:lnTo>
                    <a:pt x="36" y="430"/>
                  </a:lnTo>
                  <a:lnTo>
                    <a:pt x="36" y="402"/>
                  </a:lnTo>
                  <a:lnTo>
                    <a:pt x="36" y="402"/>
                  </a:lnTo>
                  <a:lnTo>
                    <a:pt x="36" y="374"/>
                  </a:lnTo>
                  <a:lnTo>
                    <a:pt x="38" y="350"/>
                  </a:lnTo>
                  <a:lnTo>
                    <a:pt x="52" y="296"/>
                  </a:lnTo>
                  <a:lnTo>
                    <a:pt x="52" y="296"/>
                  </a:lnTo>
                  <a:lnTo>
                    <a:pt x="56" y="278"/>
                  </a:lnTo>
                  <a:lnTo>
                    <a:pt x="56" y="262"/>
                  </a:lnTo>
                  <a:lnTo>
                    <a:pt x="54" y="246"/>
                  </a:lnTo>
                  <a:lnTo>
                    <a:pt x="52" y="232"/>
                  </a:lnTo>
                  <a:lnTo>
                    <a:pt x="46" y="202"/>
                  </a:lnTo>
                  <a:lnTo>
                    <a:pt x="38" y="178"/>
                  </a:lnTo>
                  <a:lnTo>
                    <a:pt x="38" y="178"/>
                  </a:lnTo>
                  <a:lnTo>
                    <a:pt x="36" y="154"/>
                  </a:lnTo>
                  <a:lnTo>
                    <a:pt x="36" y="132"/>
                  </a:lnTo>
                  <a:lnTo>
                    <a:pt x="40" y="108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8" y="68"/>
                  </a:lnTo>
                  <a:lnTo>
                    <a:pt x="48" y="54"/>
                  </a:lnTo>
                  <a:lnTo>
                    <a:pt x="48" y="28"/>
                  </a:lnTo>
                  <a:lnTo>
                    <a:pt x="44" y="8"/>
                  </a:lnTo>
                  <a:lnTo>
                    <a:pt x="44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85" name="Freeform 137"/>
            <p:cNvSpPr>
              <a:spLocks/>
            </p:cNvSpPr>
            <p:nvPr/>
          </p:nvSpPr>
          <p:spPr bwMode="auto">
            <a:xfrm>
              <a:off x="4556125" y="3848100"/>
              <a:ext cx="31750" cy="168275"/>
            </a:xfrm>
            <a:custGeom>
              <a:avLst/>
              <a:gdLst/>
              <a:ahLst/>
              <a:cxnLst>
                <a:cxn ang="0">
                  <a:pos x="20" y="54"/>
                </a:cxn>
                <a:cxn ang="0">
                  <a:pos x="20" y="54"/>
                </a:cxn>
                <a:cxn ang="0">
                  <a:pos x="20" y="36"/>
                </a:cxn>
                <a:cxn ang="0">
                  <a:pos x="18" y="22"/>
                </a:cxn>
                <a:cxn ang="0">
                  <a:pos x="14" y="1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6" y="10"/>
                </a:cxn>
                <a:cxn ang="0">
                  <a:pos x="2" y="22"/>
                </a:cxn>
                <a:cxn ang="0">
                  <a:pos x="0" y="36"/>
                </a:cxn>
                <a:cxn ang="0">
                  <a:pos x="0" y="54"/>
                </a:cxn>
                <a:cxn ang="0">
                  <a:pos x="0" y="54"/>
                </a:cxn>
                <a:cxn ang="0">
                  <a:pos x="0" y="70"/>
                </a:cxn>
                <a:cxn ang="0">
                  <a:pos x="2" y="84"/>
                </a:cxn>
                <a:cxn ang="0">
                  <a:pos x="6" y="98"/>
                </a:cxn>
                <a:cxn ang="0">
                  <a:pos x="10" y="106"/>
                </a:cxn>
                <a:cxn ang="0">
                  <a:pos x="10" y="106"/>
                </a:cxn>
                <a:cxn ang="0">
                  <a:pos x="14" y="98"/>
                </a:cxn>
                <a:cxn ang="0">
                  <a:pos x="18" y="84"/>
                </a:cxn>
                <a:cxn ang="0">
                  <a:pos x="20" y="70"/>
                </a:cxn>
                <a:cxn ang="0">
                  <a:pos x="20" y="54"/>
                </a:cxn>
                <a:cxn ang="0">
                  <a:pos x="20" y="54"/>
                </a:cxn>
              </a:cxnLst>
              <a:rect l="0" t="0" r="r" b="b"/>
              <a:pathLst>
                <a:path w="20" h="106">
                  <a:moveTo>
                    <a:pt x="20" y="54"/>
                  </a:moveTo>
                  <a:lnTo>
                    <a:pt x="20" y="54"/>
                  </a:lnTo>
                  <a:lnTo>
                    <a:pt x="20" y="36"/>
                  </a:lnTo>
                  <a:lnTo>
                    <a:pt x="18" y="22"/>
                  </a:lnTo>
                  <a:lnTo>
                    <a:pt x="14" y="1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6" y="10"/>
                  </a:lnTo>
                  <a:lnTo>
                    <a:pt x="2" y="22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70"/>
                  </a:lnTo>
                  <a:lnTo>
                    <a:pt x="2" y="84"/>
                  </a:lnTo>
                  <a:lnTo>
                    <a:pt x="6" y="98"/>
                  </a:lnTo>
                  <a:lnTo>
                    <a:pt x="10" y="106"/>
                  </a:lnTo>
                  <a:lnTo>
                    <a:pt x="10" y="106"/>
                  </a:lnTo>
                  <a:lnTo>
                    <a:pt x="14" y="98"/>
                  </a:lnTo>
                  <a:lnTo>
                    <a:pt x="18" y="84"/>
                  </a:lnTo>
                  <a:lnTo>
                    <a:pt x="20" y="70"/>
                  </a:lnTo>
                  <a:lnTo>
                    <a:pt x="20" y="54"/>
                  </a:lnTo>
                  <a:lnTo>
                    <a:pt x="20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86" name="Freeform 138"/>
            <p:cNvSpPr>
              <a:spLocks/>
            </p:cNvSpPr>
            <p:nvPr/>
          </p:nvSpPr>
          <p:spPr bwMode="auto">
            <a:xfrm>
              <a:off x="3949700" y="3448050"/>
              <a:ext cx="603250" cy="603250"/>
            </a:xfrm>
            <a:custGeom>
              <a:avLst/>
              <a:gdLst/>
              <a:ahLst/>
              <a:cxnLst>
                <a:cxn ang="0">
                  <a:pos x="26" y="368"/>
                </a:cxn>
                <a:cxn ang="0">
                  <a:pos x="46" y="356"/>
                </a:cxn>
                <a:cxn ang="0">
                  <a:pos x="84" y="320"/>
                </a:cxn>
                <a:cxn ang="0">
                  <a:pos x="84" y="320"/>
                </a:cxn>
                <a:cxn ang="0">
                  <a:pos x="110" y="296"/>
                </a:cxn>
                <a:cxn ang="0">
                  <a:pos x="168" y="260"/>
                </a:cxn>
                <a:cxn ang="0">
                  <a:pos x="180" y="252"/>
                </a:cxn>
                <a:cxn ang="0">
                  <a:pos x="208" y="224"/>
                </a:cxn>
                <a:cxn ang="0">
                  <a:pos x="234" y="184"/>
                </a:cxn>
                <a:cxn ang="0">
                  <a:pos x="246" y="164"/>
                </a:cxn>
                <a:cxn ang="0">
                  <a:pos x="274" y="132"/>
                </a:cxn>
                <a:cxn ang="0">
                  <a:pos x="314" y="104"/>
                </a:cxn>
                <a:cxn ang="0">
                  <a:pos x="326" y="96"/>
                </a:cxn>
                <a:cxn ang="0">
                  <a:pos x="356" y="66"/>
                </a:cxn>
                <a:cxn ang="0">
                  <a:pos x="374" y="42"/>
                </a:cxn>
                <a:cxn ang="0">
                  <a:pos x="374" y="28"/>
                </a:cxn>
                <a:cxn ang="0">
                  <a:pos x="340" y="6"/>
                </a:cxn>
                <a:cxn ang="0">
                  <a:pos x="332" y="10"/>
                </a:cxn>
                <a:cxn ang="0">
                  <a:pos x="294" y="42"/>
                </a:cxn>
                <a:cxn ang="0">
                  <a:pos x="276" y="66"/>
                </a:cxn>
                <a:cxn ang="0">
                  <a:pos x="262" y="88"/>
                </a:cxn>
                <a:cxn ang="0">
                  <a:pos x="234" y="120"/>
                </a:cxn>
                <a:cxn ang="0">
                  <a:pos x="196" y="146"/>
                </a:cxn>
                <a:cxn ang="0">
                  <a:pos x="176" y="158"/>
                </a:cxn>
                <a:cxn ang="0">
                  <a:pos x="136" y="190"/>
                </a:cxn>
                <a:cxn ang="0">
                  <a:pos x="120" y="212"/>
                </a:cxn>
                <a:cxn ang="0">
                  <a:pos x="104" y="240"/>
                </a:cxn>
                <a:cxn ang="0">
                  <a:pos x="74" y="282"/>
                </a:cxn>
                <a:cxn ang="0">
                  <a:pos x="60" y="296"/>
                </a:cxn>
                <a:cxn ang="0">
                  <a:pos x="24" y="334"/>
                </a:cxn>
                <a:cxn ang="0">
                  <a:pos x="12" y="354"/>
                </a:cxn>
                <a:cxn ang="0">
                  <a:pos x="26" y="368"/>
                </a:cxn>
              </a:cxnLst>
              <a:rect l="0" t="0" r="r" b="b"/>
              <a:pathLst>
                <a:path w="380" h="380">
                  <a:moveTo>
                    <a:pt x="26" y="368"/>
                  </a:moveTo>
                  <a:lnTo>
                    <a:pt x="26" y="368"/>
                  </a:lnTo>
                  <a:lnTo>
                    <a:pt x="32" y="364"/>
                  </a:lnTo>
                  <a:lnTo>
                    <a:pt x="46" y="356"/>
                  </a:lnTo>
                  <a:lnTo>
                    <a:pt x="64" y="342"/>
                  </a:lnTo>
                  <a:lnTo>
                    <a:pt x="84" y="320"/>
                  </a:lnTo>
                  <a:lnTo>
                    <a:pt x="84" y="320"/>
                  </a:lnTo>
                  <a:lnTo>
                    <a:pt x="84" y="320"/>
                  </a:lnTo>
                  <a:lnTo>
                    <a:pt x="98" y="306"/>
                  </a:lnTo>
                  <a:lnTo>
                    <a:pt x="110" y="296"/>
                  </a:lnTo>
                  <a:lnTo>
                    <a:pt x="140" y="276"/>
                  </a:lnTo>
                  <a:lnTo>
                    <a:pt x="168" y="260"/>
                  </a:lnTo>
                  <a:lnTo>
                    <a:pt x="168" y="260"/>
                  </a:lnTo>
                  <a:lnTo>
                    <a:pt x="180" y="252"/>
                  </a:lnTo>
                  <a:lnTo>
                    <a:pt x="190" y="244"/>
                  </a:lnTo>
                  <a:lnTo>
                    <a:pt x="208" y="224"/>
                  </a:lnTo>
                  <a:lnTo>
                    <a:pt x="222" y="204"/>
                  </a:lnTo>
                  <a:lnTo>
                    <a:pt x="234" y="184"/>
                  </a:lnTo>
                  <a:lnTo>
                    <a:pt x="246" y="164"/>
                  </a:lnTo>
                  <a:lnTo>
                    <a:pt x="246" y="164"/>
                  </a:lnTo>
                  <a:lnTo>
                    <a:pt x="260" y="146"/>
                  </a:lnTo>
                  <a:lnTo>
                    <a:pt x="274" y="132"/>
                  </a:lnTo>
                  <a:lnTo>
                    <a:pt x="292" y="118"/>
                  </a:lnTo>
                  <a:lnTo>
                    <a:pt x="314" y="104"/>
                  </a:lnTo>
                  <a:lnTo>
                    <a:pt x="314" y="104"/>
                  </a:lnTo>
                  <a:lnTo>
                    <a:pt x="326" y="96"/>
                  </a:lnTo>
                  <a:lnTo>
                    <a:pt x="336" y="86"/>
                  </a:lnTo>
                  <a:lnTo>
                    <a:pt x="356" y="66"/>
                  </a:lnTo>
                  <a:lnTo>
                    <a:pt x="368" y="50"/>
                  </a:lnTo>
                  <a:lnTo>
                    <a:pt x="374" y="42"/>
                  </a:lnTo>
                  <a:lnTo>
                    <a:pt x="380" y="34"/>
                  </a:lnTo>
                  <a:lnTo>
                    <a:pt x="374" y="28"/>
                  </a:lnTo>
                  <a:lnTo>
                    <a:pt x="346" y="0"/>
                  </a:lnTo>
                  <a:lnTo>
                    <a:pt x="340" y="6"/>
                  </a:lnTo>
                  <a:lnTo>
                    <a:pt x="340" y="6"/>
                  </a:lnTo>
                  <a:lnTo>
                    <a:pt x="332" y="10"/>
                  </a:lnTo>
                  <a:lnTo>
                    <a:pt x="314" y="24"/>
                  </a:lnTo>
                  <a:lnTo>
                    <a:pt x="294" y="42"/>
                  </a:lnTo>
                  <a:lnTo>
                    <a:pt x="284" y="54"/>
                  </a:lnTo>
                  <a:lnTo>
                    <a:pt x="276" y="66"/>
                  </a:lnTo>
                  <a:lnTo>
                    <a:pt x="276" y="66"/>
                  </a:lnTo>
                  <a:lnTo>
                    <a:pt x="262" y="88"/>
                  </a:lnTo>
                  <a:lnTo>
                    <a:pt x="248" y="106"/>
                  </a:lnTo>
                  <a:lnTo>
                    <a:pt x="234" y="120"/>
                  </a:lnTo>
                  <a:lnTo>
                    <a:pt x="216" y="134"/>
                  </a:lnTo>
                  <a:lnTo>
                    <a:pt x="196" y="146"/>
                  </a:lnTo>
                  <a:lnTo>
                    <a:pt x="196" y="146"/>
                  </a:lnTo>
                  <a:lnTo>
                    <a:pt x="176" y="158"/>
                  </a:lnTo>
                  <a:lnTo>
                    <a:pt x="156" y="172"/>
                  </a:lnTo>
                  <a:lnTo>
                    <a:pt x="136" y="190"/>
                  </a:lnTo>
                  <a:lnTo>
                    <a:pt x="128" y="200"/>
                  </a:lnTo>
                  <a:lnTo>
                    <a:pt x="120" y="212"/>
                  </a:lnTo>
                  <a:lnTo>
                    <a:pt x="104" y="240"/>
                  </a:lnTo>
                  <a:lnTo>
                    <a:pt x="104" y="240"/>
                  </a:lnTo>
                  <a:lnTo>
                    <a:pt x="84" y="270"/>
                  </a:lnTo>
                  <a:lnTo>
                    <a:pt x="74" y="282"/>
                  </a:lnTo>
                  <a:lnTo>
                    <a:pt x="60" y="296"/>
                  </a:lnTo>
                  <a:lnTo>
                    <a:pt x="60" y="296"/>
                  </a:lnTo>
                  <a:lnTo>
                    <a:pt x="38" y="316"/>
                  </a:lnTo>
                  <a:lnTo>
                    <a:pt x="24" y="334"/>
                  </a:lnTo>
                  <a:lnTo>
                    <a:pt x="16" y="348"/>
                  </a:lnTo>
                  <a:lnTo>
                    <a:pt x="12" y="354"/>
                  </a:lnTo>
                  <a:lnTo>
                    <a:pt x="0" y="380"/>
                  </a:lnTo>
                  <a:lnTo>
                    <a:pt x="26" y="3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87" name="Freeform 139"/>
            <p:cNvSpPr>
              <a:spLocks/>
            </p:cNvSpPr>
            <p:nvPr/>
          </p:nvSpPr>
          <p:spPr bwMode="auto">
            <a:xfrm>
              <a:off x="3984625" y="3470275"/>
              <a:ext cx="546100" cy="546100"/>
            </a:xfrm>
            <a:custGeom>
              <a:avLst/>
              <a:gdLst/>
              <a:ahLst/>
              <a:cxnLst>
                <a:cxn ang="0">
                  <a:pos x="322" y="0"/>
                </a:cxn>
                <a:cxn ang="0">
                  <a:pos x="322" y="0"/>
                </a:cxn>
                <a:cxn ang="0">
                  <a:pos x="316" y="4"/>
                </a:cxn>
                <a:cxn ang="0">
                  <a:pos x="300" y="16"/>
                </a:cxn>
                <a:cxn ang="0">
                  <a:pos x="280" y="34"/>
                </a:cxn>
                <a:cxn ang="0">
                  <a:pos x="272" y="46"/>
                </a:cxn>
                <a:cxn ang="0">
                  <a:pos x="262" y="56"/>
                </a:cxn>
                <a:cxn ang="0">
                  <a:pos x="262" y="56"/>
                </a:cxn>
                <a:cxn ang="0">
                  <a:pos x="248" y="78"/>
                </a:cxn>
                <a:cxn ang="0">
                  <a:pos x="234" y="98"/>
                </a:cxn>
                <a:cxn ang="0">
                  <a:pos x="218" y="114"/>
                </a:cxn>
                <a:cxn ang="0">
                  <a:pos x="200" y="128"/>
                </a:cxn>
                <a:cxn ang="0">
                  <a:pos x="200" y="128"/>
                </a:cxn>
                <a:cxn ang="0">
                  <a:pos x="178" y="142"/>
                </a:cxn>
                <a:cxn ang="0">
                  <a:pos x="152" y="158"/>
                </a:cxn>
                <a:cxn ang="0">
                  <a:pos x="140" y="166"/>
                </a:cxn>
                <a:cxn ang="0">
                  <a:pos x="128" y="176"/>
                </a:cxn>
                <a:cxn ang="0">
                  <a:pos x="116" y="188"/>
                </a:cxn>
                <a:cxn ang="0">
                  <a:pos x="108" y="202"/>
                </a:cxn>
                <a:cxn ang="0">
                  <a:pos x="108" y="202"/>
                </a:cxn>
                <a:cxn ang="0">
                  <a:pos x="78" y="250"/>
                </a:cxn>
                <a:cxn ang="0">
                  <a:pos x="64" y="270"/>
                </a:cxn>
                <a:cxn ang="0">
                  <a:pos x="44" y="290"/>
                </a:cxn>
                <a:cxn ang="0">
                  <a:pos x="44" y="290"/>
                </a:cxn>
                <a:cxn ang="0">
                  <a:pos x="24" y="310"/>
                </a:cxn>
                <a:cxn ang="0">
                  <a:pos x="10" y="326"/>
                </a:cxn>
                <a:cxn ang="0">
                  <a:pos x="0" y="344"/>
                </a:cxn>
                <a:cxn ang="0">
                  <a:pos x="0" y="344"/>
                </a:cxn>
                <a:cxn ang="0">
                  <a:pos x="0" y="344"/>
                </a:cxn>
                <a:cxn ang="0">
                  <a:pos x="18" y="334"/>
                </a:cxn>
                <a:cxn ang="0">
                  <a:pos x="34" y="320"/>
                </a:cxn>
                <a:cxn ang="0">
                  <a:pos x="54" y="300"/>
                </a:cxn>
                <a:cxn ang="0">
                  <a:pos x="54" y="300"/>
                </a:cxn>
                <a:cxn ang="0">
                  <a:pos x="74" y="280"/>
                </a:cxn>
                <a:cxn ang="0">
                  <a:pos x="94" y="266"/>
                </a:cxn>
                <a:cxn ang="0">
                  <a:pos x="142" y="236"/>
                </a:cxn>
                <a:cxn ang="0">
                  <a:pos x="142" y="236"/>
                </a:cxn>
                <a:cxn ang="0">
                  <a:pos x="156" y="228"/>
                </a:cxn>
                <a:cxn ang="0">
                  <a:pos x="168" y="216"/>
                </a:cxn>
                <a:cxn ang="0">
                  <a:pos x="178" y="204"/>
                </a:cxn>
                <a:cxn ang="0">
                  <a:pos x="186" y="192"/>
                </a:cxn>
                <a:cxn ang="0">
                  <a:pos x="202" y="166"/>
                </a:cxn>
                <a:cxn ang="0">
                  <a:pos x="216" y="144"/>
                </a:cxn>
                <a:cxn ang="0">
                  <a:pos x="216" y="144"/>
                </a:cxn>
                <a:cxn ang="0">
                  <a:pos x="230" y="126"/>
                </a:cxn>
                <a:cxn ang="0">
                  <a:pos x="246" y="110"/>
                </a:cxn>
                <a:cxn ang="0">
                  <a:pos x="266" y="96"/>
                </a:cxn>
                <a:cxn ang="0">
                  <a:pos x="288" y="82"/>
                </a:cxn>
                <a:cxn ang="0">
                  <a:pos x="288" y="82"/>
                </a:cxn>
                <a:cxn ang="0">
                  <a:pos x="298" y="72"/>
                </a:cxn>
                <a:cxn ang="0">
                  <a:pos x="310" y="64"/>
                </a:cxn>
                <a:cxn ang="0">
                  <a:pos x="328" y="44"/>
                </a:cxn>
                <a:cxn ang="0">
                  <a:pos x="340" y="28"/>
                </a:cxn>
                <a:cxn ang="0">
                  <a:pos x="344" y="22"/>
                </a:cxn>
                <a:cxn ang="0">
                  <a:pos x="322" y="0"/>
                </a:cxn>
              </a:cxnLst>
              <a:rect l="0" t="0" r="r" b="b"/>
              <a:pathLst>
                <a:path w="344" h="344">
                  <a:moveTo>
                    <a:pt x="322" y="0"/>
                  </a:moveTo>
                  <a:lnTo>
                    <a:pt x="322" y="0"/>
                  </a:lnTo>
                  <a:lnTo>
                    <a:pt x="316" y="4"/>
                  </a:lnTo>
                  <a:lnTo>
                    <a:pt x="300" y="16"/>
                  </a:lnTo>
                  <a:lnTo>
                    <a:pt x="280" y="34"/>
                  </a:lnTo>
                  <a:lnTo>
                    <a:pt x="272" y="46"/>
                  </a:lnTo>
                  <a:lnTo>
                    <a:pt x="262" y="56"/>
                  </a:lnTo>
                  <a:lnTo>
                    <a:pt x="262" y="56"/>
                  </a:lnTo>
                  <a:lnTo>
                    <a:pt x="248" y="78"/>
                  </a:lnTo>
                  <a:lnTo>
                    <a:pt x="234" y="98"/>
                  </a:lnTo>
                  <a:lnTo>
                    <a:pt x="218" y="114"/>
                  </a:lnTo>
                  <a:lnTo>
                    <a:pt x="200" y="128"/>
                  </a:lnTo>
                  <a:lnTo>
                    <a:pt x="200" y="128"/>
                  </a:lnTo>
                  <a:lnTo>
                    <a:pt x="178" y="142"/>
                  </a:lnTo>
                  <a:lnTo>
                    <a:pt x="152" y="158"/>
                  </a:lnTo>
                  <a:lnTo>
                    <a:pt x="140" y="166"/>
                  </a:lnTo>
                  <a:lnTo>
                    <a:pt x="128" y="176"/>
                  </a:lnTo>
                  <a:lnTo>
                    <a:pt x="116" y="188"/>
                  </a:lnTo>
                  <a:lnTo>
                    <a:pt x="108" y="202"/>
                  </a:lnTo>
                  <a:lnTo>
                    <a:pt x="108" y="202"/>
                  </a:lnTo>
                  <a:lnTo>
                    <a:pt x="78" y="250"/>
                  </a:lnTo>
                  <a:lnTo>
                    <a:pt x="64" y="270"/>
                  </a:lnTo>
                  <a:lnTo>
                    <a:pt x="44" y="290"/>
                  </a:lnTo>
                  <a:lnTo>
                    <a:pt x="44" y="290"/>
                  </a:lnTo>
                  <a:lnTo>
                    <a:pt x="24" y="310"/>
                  </a:lnTo>
                  <a:lnTo>
                    <a:pt x="10" y="326"/>
                  </a:lnTo>
                  <a:lnTo>
                    <a:pt x="0" y="344"/>
                  </a:lnTo>
                  <a:lnTo>
                    <a:pt x="0" y="344"/>
                  </a:lnTo>
                  <a:lnTo>
                    <a:pt x="0" y="344"/>
                  </a:lnTo>
                  <a:lnTo>
                    <a:pt x="18" y="334"/>
                  </a:lnTo>
                  <a:lnTo>
                    <a:pt x="34" y="320"/>
                  </a:lnTo>
                  <a:lnTo>
                    <a:pt x="54" y="300"/>
                  </a:lnTo>
                  <a:lnTo>
                    <a:pt x="54" y="300"/>
                  </a:lnTo>
                  <a:lnTo>
                    <a:pt x="74" y="280"/>
                  </a:lnTo>
                  <a:lnTo>
                    <a:pt x="94" y="266"/>
                  </a:lnTo>
                  <a:lnTo>
                    <a:pt x="142" y="236"/>
                  </a:lnTo>
                  <a:lnTo>
                    <a:pt x="142" y="236"/>
                  </a:lnTo>
                  <a:lnTo>
                    <a:pt x="156" y="228"/>
                  </a:lnTo>
                  <a:lnTo>
                    <a:pt x="168" y="216"/>
                  </a:lnTo>
                  <a:lnTo>
                    <a:pt x="178" y="204"/>
                  </a:lnTo>
                  <a:lnTo>
                    <a:pt x="186" y="192"/>
                  </a:lnTo>
                  <a:lnTo>
                    <a:pt x="202" y="166"/>
                  </a:lnTo>
                  <a:lnTo>
                    <a:pt x="216" y="144"/>
                  </a:lnTo>
                  <a:lnTo>
                    <a:pt x="216" y="144"/>
                  </a:lnTo>
                  <a:lnTo>
                    <a:pt x="230" y="126"/>
                  </a:lnTo>
                  <a:lnTo>
                    <a:pt x="246" y="110"/>
                  </a:lnTo>
                  <a:lnTo>
                    <a:pt x="266" y="96"/>
                  </a:lnTo>
                  <a:lnTo>
                    <a:pt x="288" y="82"/>
                  </a:lnTo>
                  <a:lnTo>
                    <a:pt x="288" y="82"/>
                  </a:lnTo>
                  <a:lnTo>
                    <a:pt x="298" y="72"/>
                  </a:lnTo>
                  <a:lnTo>
                    <a:pt x="310" y="64"/>
                  </a:lnTo>
                  <a:lnTo>
                    <a:pt x="328" y="44"/>
                  </a:lnTo>
                  <a:lnTo>
                    <a:pt x="340" y="28"/>
                  </a:lnTo>
                  <a:lnTo>
                    <a:pt x="344" y="22"/>
                  </a:lnTo>
                  <a:lnTo>
                    <a:pt x="32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88" name="Freeform 140"/>
            <p:cNvSpPr>
              <a:spLocks/>
            </p:cNvSpPr>
            <p:nvPr/>
          </p:nvSpPr>
          <p:spPr bwMode="auto">
            <a:xfrm>
              <a:off x="4156075" y="3724275"/>
              <a:ext cx="120650" cy="120650"/>
            </a:xfrm>
            <a:custGeom>
              <a:avLst/>
              <a:gdLst/>
              <a:ahLst/>
              <a:cxnLst>
                <a:cxn ang="0">
                  <a:pos x="46" y="46"/>
                </a:cxn>
                <a:cxn ang="0">
                  <a:pos x="46" y="46"/>
                </a:cxn>
                <a:cxn ang="0">
                  <a:pos x="56" y="34"/>
                </a:cxn>
                <a:cxn ang="0">
                  <a:pos x="66" y="22"/>
                </a:cxn>
                <a:cxn ang="0">
                  <a:pos x="72" y="10"/>
                </a:cxn>
                <a:cxn ang="0">
                  <a:pos x="76" y="0"/>
                </a:cxn>
                <a:cxn ang="0">
                  <a:pos x="76" y="0"/>
                </a:cxn>
                <a:cxn ang="0">
                  <a:pos x="66" y="4"/>
                </a:cxn>
                <a:cxn ang="0">
                  <a:pos x="54" y="10"/>
                </a:cxn>
                <a:cxn ang="0">
                  <a:pos x="42" y="20"/>
                </a:cxn>
                <a:cxn ang="0">
                  <a:pos x="30" y="30"/>
                </a:cxn>
                <a:cxn ang="0">
                  <a:pos x="30" y="30"/>
                </a:cxn>
                <a:cxn ang="0">
                  <a:pos x="18" y="42"/>
                </a:cxn>
                <a:cxn ang="0">
                  <a:pos x="10" y="54"/>
                </a:cxn>
                <a:cxn ang="0">
                  <a:pos x="4" y="66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0" y="72"/>
                </a:cxn>
                <a:cxn ang="0">
                  <a:pos x="22" y="66"/>
                </a:cxn>
                <a:cxn ang="0">
                  <a:pos x="34" y="58"/>
                </a:cxn>
                <a:cxn ang="0">
                  <a:pos x="46" y="46"/>
                </a:cxn>
                <a:cxn ang="0">
                  <a:pos x="46" y="46"/>
                </a:cxn>
              </a:cxnLst>
              <a:rect l="0" t="0" r="r" b="b"/>
              <a:pathLst>
                <a:path w="76" h="76">
                  <a:moveTo>
                    <a:pt x="46" y="46"/>
                  </a:moveTo>
                  <a:lnTo>
                    <a:pt x="46" y="46"/>
                  </a:lnTo>
                  <a:lnTo>
                    <a:pt x="56" y="34"/>
                  </a:lnTo>
                  <a:lnTo>
                    <a:pt x="66" y="22"/>
                  </a:lnTo>
                  <a:lnTo>
                    <a:pt x="72" y="1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66" y="4"/>
                  </a:lnTo>
                  <a:lnTo>
                    <a:pt x="54" y="10"/>
                  </a:lnTo>
                  <a:lnTo>
                    <a:pt x="42" y="20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18" y="42"/>
                  </a:lnTo>
                  <a:lnTo>
                    <a:pt x="10" y="54"/>
                  </a:lnTo>
                  <a:lnTo>
                    <a:pt x="4" y="66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10" y="72"/>
                  </a:lnTo>
                  <a:lnTo>
                    <a:pt x="22" y="66"/>
                  </a:lnTo>
                  <a:lnTo>
                    <a:pt x="34" y="58"/>
                  </a:lnTo>
                  <a:lnTo>
                    <a:pt x="46" y="46"/>
                  </a:lnTo>
                  <a:lnTo>
                    <a:pt x="46" y="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89" name="Freeform 141"/>
            <p:cNvSpPr>
              <a:spLocks/>
            </p:cNvSpPr>
            <p:nvPr/>
          </p:nvSpPr>
          <p:spPr bwMode="auto">
            <a:xfrm>
              <a:off x="3692525" y="3368675"/>
              <a:ext cx="815975" cy="120650"/>
            </a:xfrm>
            <a:custGeom>
              <a:avLst/>
              <a:gdLst/>
              <a:ahLst/>
              <a:cxnLst>
                <a:cxn ang="0">
                  <a:pos x="26" y="48"/>
                </a:cxn>
                <a:cxn ang="0">
                  <a:pos x="48" y="52"/>
                </a:cxn>
                <a:cxn ang="0">
                  <a:pos x="102" y="56"/>
                </a:cxn>
                <a:cxn ang="0">
                  <a:pos x="102" y="56"/>
                </a:cxn>
                <a:cxn ang="0">
                  <a:pos x="138" y="56"/>
                </a:cxn>
                <a:cxn ang="0">
                  <a:pos x="204" y="72"/>
                </a:cxn>
                <a:cxn ang="0">
                  <a:pos x="218" y="74"/>
                </a:cxn>
                <a:cxn ang="0">
                  <a:pos x="258" y="74"/>
                </a:cxn>
                <a:cxn ang="0">
                  <a:pos x="304" y="64"/>
                </a:cxn>
                <a:cxn ang="0">
                  <a:pos x="328" y="58"/>
                </a:cxn>
                <a:cxn ang="0">
                  <a:pos x="368" y="56"/>
                </a:cxn>
                <a:cxn ang="0">
                  <a:pos x="416" y="66"/>
                </a:cxn>
                <a:cxn ang="0">
                  <a:pos x="432" y="68"/>
                </a:cxn>
                <a:cxn ang="0">
                  <a:pos x="472" y="68"/>
                </a:cxn>
                <a:cxn ang="0">
                  <a:pos x="504" y="64"/>
                </a:cxn>
                <a:cxn ang="0">
                  <a:pos x="514" y="54"/>
                </a:cxn>
                <a:cxn ang="0">
                  <a:pos x="504" y="12"/>
                </a:cxn>
                <a:cxn ang="0">
                  <a:pos x="496" y="12"/>
                </a:cxn>
                <a:cxn ang="0">
                  <a:pos x="446" y="8"/>
                </a:cxn>
                <a:cxn ang="0">
                  <a:pos x="416" y="10"/>
                </a:cxn>
                <a:cxn ang="0">
                  <a:pos x="392" y="16"/>
                </a:cxn>
                <a:cxn ang="0">
                  <a:pos x="348" y="20"/>
                </a:cxn>
                <a:cxn ang="0">
                  <a:pos x="304" y="12"/>
                </a:cxn>
                <a:cxn ang="0">
                  <a:pos x="282" y="6"/>
                </a:cxn>
                <a:cxn ang="0">
                  <a:pos x="232" y="0"/>
                </a:cxn>
                <a:cxn ang="0">
                  <a:pos x="204" y="4"/>
                </a:cxn>
                <a:cxn ang="0">
                  <a:pos x="172" y="12"/>
                </a:cxn>
                <a:cxn ang="0">
                  <a:pos x="120" y="22"/>
                </a:cxn>
                <a:cxn ang="0">
                  <a:pos x="102" y="20"/>
                </a:cxn>
                <a:cxn ang="0">
                  <a:pos x="48" y="24"/>
                </a:cxn>
                <a:cxn ang="0">
                  <a:pos x="26" y="28"/>
                </a:cxn>
                <a:cxn ang="0">
                  <a:pos x="26" y="48"/>
                </a:cxn>
              </a:cxnLst>
              <a:rect l="0" t="0" r="r" b="b"/>
              <a:pathLst>
                <a:path w="514" h="76">
                  <a:moveTo>
                    <a:pt x="26" y="48"/>
                  </a:moveTo>
                  <a:lnTo>
                    <a:pt x="26" y="48"/>
                  </a:lnTo>
                  <a:lnTo>
                    <a:pt x="34" y="50"/>
                  </a:lnTo>
                  <a:lnTo>
                    <a:pt x="48" y="52"/>
                  </a:lnTo>
                  <a:lnTo>
                    <a:pt x="72" y="56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20" y="54"/>
                  </a:lnTo>
                  <a:lnTo>
                    <a:pt x="138" y="56"/>
                  </a:lnTo>
                  <a:lnTo>
                    <a:pt x="172" y="64"/>
                  </a:lnTo>
                  <a:lnTo>
                    <a:pt x="204" y="72"/>
                  </a:lnTo>
                  <a:lnTo>
                    <a:pt x="204" y="72"/>
                  </a:lnTo>
                  <a:lnTo>
                    <a:pt x="218" y="74"/>
                  </a:lnTo>
                  <a:lnTo>
                    <a:pt x="232" y="76"/>
                  </a:lnTo>
                  <a:lnTo>
                    <a:pt x="258" y="74"/>
                  </a:lnTo>
                  <a:lnTo>
                    <a:pt x="282" y="70"/>
                  </a:lnTo>
                  <a:lnTo>
                    <a:pt x="304" y="64"/>
                  </a:lnTo>
                  <a:lnTo>
                    <a:pt x="328" y="58"/>
                  </a:lnTo>
                  <a:lnTo>
                    <a:pt x="328" y="58"/>
                  </a:lnTo>
                  <a:lnTo>
                    <a:pt x="348" y="56"/>
                  </a:lnTo>
                  <a:lnTo>
                    <a:pt x="368" y="56"/>
                  </a:lnTo>
                  <a:lnTo>
                    <a:pt x="392" y="60"/>
                  </a:lnTo>
                  <a:lnTo>
                    <a:pt x="416" y="66"/>
                  </a:lnTo>
                  <a:lnTo>
                    <a:pt x="416" y="66"/>
                  </a:lnTo>
                  <a:lnTo>
                    <a:pt x="432" y="68"/>
                  </a:lnTo>
                  <a:lnTo>
                    <a:pt x="446" y="68"/>
                  </a:lnTo>
                  <a:lnTo>
                    <a:pt x="472" y="68"/>
                  </a:lnTo>
                  <a:lnTo>
                    <a:pt x="494" y="66"/>
                  </a:lnTo>
                  <a:lnTo>
                    <a:pt x="504" y="64"/>
                  </a:lnTo>
                  <a:lnTo>
                    <a:pt x="514" y="62"/>
                  </a:lnTo>
                  <a:lnTo>
                    <a:pt x="514" y="54"/>
                  </a:lnTo>
                  <a:lnTo>
                    <a:pt x="514" y="14"/>
                  </a:lnTo>
                  <a:lnTo>
                    <a:pt x="504" y="12"/>
                  </a:lnTo>
                  <a:lnTo>
                    <a:pt x="504" y="12"/>
                  </a:lnTo>
                  <a:lnTo>
                    <a:pt x="496" y="12"/>
                  </a:lnTo>
                  <a:lnTo>
                    <a:pt x="474" y="8"/>
                  </a:lnTo>
                  <a:lnTo>
                    <a:pt x="446" y="8"/>
                  </a:lnTo>
                  <a:lnTo>
                    <a:pt x="432" y="8"/>
                  </a:lnTo>
                  <a:lnTo>
                    <a:pt x="416" y="10"/>
                  </a:lnTo>
                  <a:lnTo>
                    <a:pt x="416" y="10"/>
                  </a:lnTo>
                  <a:lnTo>
                    <a:pt x="392" y="16"/>
                  </a:lnTo>
                  <a:lnTo>
                    <a:pt x="368" y="20"/>
                  </a:lnTo>
                  <a:lnTo>
                    <a:pt x="348" y="20"/>
                  </a:lnTo>
                  <a:lnTo>
                    <a:pt x="328" y="18"/>
                  </a:lnTo>
                  <a:lnTo>
                    <a:pt x="304" y="12"/>
                  </a:lnTo>
                  <a:lnTo>
                    <a:pt x="304" y="12"/>
                  </a:lnTo>
                  <a:lnTo>
                    <a:pt x="282" y="6"/>
                  </a:lnTo>
                  <a:lnTo>
                    <a:pt x="258" y="2"/>
                  </a:lnTo>
                  <a:lnTo>
                    <a:pt x="232" y="0"/>
                  </a:lnTo>
                  <a:lnTo>
                    <a:pt x="218" y="2"/>
                  </a:lnTo>
                  <a:lnTo>
                    <a:pt x="204" y="4"/>
                  </a:lnTo>
                  <a:lnTo>
                    <a:pt x="172" y="12"/>
                  </a:lnTo>
                  <a:lnTo>
                    <a:pt x="172" y="12"/>
                  </a:lnTo>
                  <a:lnTo>
                    <a:pt x="138" y="20"/>
                  </a:lnTo>
                  <a:lnTo>
                    <a:pt x="120" y="22"/>
                  </a:lnTo>
                  <a:lnTo>
                    <a:pt x="102" y="20"/>
                  </a:lnTo>
                  <a:lnTo>
                    <a:pt x="102" y="20"/>
                  </a:lnTo>
                  <a:lnTo>
                    <a:pt x="72" y="20"/>
                  </a:lnTo>
                  <a:lnTo>
                    <a:pt x="48" y="24"/>
                  </a:lnTo>
                  <a:lnTo>
                    <a:pt x="34" y="26"/>
                  </a:lnTo>
                  <a:lnTo>
                    <a:pt x="26" y="28"/>
                  </a:lnTo>
                  <a:lnTo>
                    <a:pt x="0" y="38"/>
                  </a:lnTo>
                  <a:lnTo>
                    <a:pt x="26" y="4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90" name="Freeform 142"/>
            <p:cNvSpPr>
              <a:spLocks/>
            </p:cNvSpPr>
            <p:nvPr/>
          </p:nvSpPr>
          <p:spPr bwMode="auto">
            <a:xfrm>
              <a:off x="3743325" y="3384550"/>
              <a:ext cx="746125" cy="88900"/>
            </a:xfrm>
            <a:custGeom>
              <a:avLst/>
              <a:gdLst/>
              <a:ahLst/>
              <a:cxnLst>
                <a:cxn ang="0">
                  <a:pos x="470" y="12"/>
                </a:cxn>
                <a:cxn ang="0">
                  <a:pos x="470" y="12"/>
                </a:cxn>
                <a:cxn ang="0">
                  <a:pos x="462" y="12"/>
                </a:cxn>
                <a:cxn ang="0">
                  <a:pos x="442" y="8"/>
                </a:cxn>
                <a:cxn ang="0">
                  <a:pos x="416" y="8"/>
                </a:cxn>
                <a:cxn ang="0">
                  <a:pos x="402" y="8"/>
                </a:cxn>
                <a:cxn ang="0">
                  <a:pos x="388" y="10"/>
                </a:cxn>
                <a:cxn ang="0">
                  <a:pos x="388" y="10"/>
                </a:cxn>
                <a:cxn ang="0">
                  <a:pos x="362" y="16"/>
                </a:cxn>
                <a:cxn ang="0">
                  <a:pos x="338" y="20"/>
                </a:cxn>
                <a:cxn ang="0">
                  <a:pos x="316" y="20"/>
                </a:cxn>
                <a:cxn ang="0">
                  <a:pos x="292" y="18"/>
                </a:cxn>
                <a:cxn ang="0">
                  <a:pos x="292" y="18"/>
                </a:cxn>
                <a:cxn ang="0">
                  <a:pos x="268" y="10"/>
                </a:cxn>
                <a:cxn ang="0">
                  <a:pos x="238" y="4"/>
                </a:cxn>
                <a:cxn ang="0">
                  <a:pos x="224" y="2"/>
                </a:cxn>
                <a:cxn ang="0">
                  <a:pos x="208" y="0"/>
                </a:cxn>
                <a:cxn ang="0">
                  <a:pos x="192" y="0"/>
                </a:cxn>
                <a:cxn ang="0">
                  <a:pos x="174" y="4"/>
                </a:cxn>
                <a:cxn ang="0">
                  <a:pos x="174" y="4"/>
                </a:cxn>
                <a:cxn ang="0">
                  <a:pos x="120" y="18"/>
                </a:cxn>
                <a:cxn ang="0">
                  <a:pos x="96" y="20"/>
                </a:cxn>
                <a:cxn ang="0">
                  <a:pos x="68" y="20"/>
                </a:cxn>
                <a:cxn ang="0">
                  <a:pos x="68" y="20"/>
                </a:cxn>
                <a:cxn ang="0">
                  <a:pos x="40" y="20"/>
                </a:cxn>
                <a:cxn ang="0">
                  <a:pos x="18" y="24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18" y="32"/>
                </a:cxn>
                <a:cxn ang="0">
                  <a:pos x="40" y="36"/>
                </a:cxn>
                <a:cxn ang="0">
                  <a:pos x="68" y="36"/>
                </a:cxn>
                <a:cxn ang="0">
                  <a:pos x="68" y="36"/>
                </a:cxn>
                <a:cxn ang="0">
                  <a:pos x="96" y="36"/>
                </a:cxn>
                <a:cxn ang="0">
                  <a:pos x="120" y="38"/>
                </a:cxn>
                <a:cxn ang="0">
                  <a:pos x="174" y="52"/>
                </a:cxn>
                <a:cxn ang="0">
                  <a:pos x="174" y="52"/>
                </a:cxn>
                <a:cxn ang="0">
                  <a:pos x="192" y="56"/>
                </a:cxn>
                <a:cxn ang="0">
                  <a:pos x="208" y="56"/>
                </a:cxn>
                <a:cxn ang="0">
                  <a:pos x="224" y="54"/>
                </a:cxn>
                <a:cxn ang="0">
                  <a:pos x="238" y="52"/>
                </a:cxn>
                <a:cxn ang="0">
                  <a:pos x="268" y="46"/>
                </a:cxn>
                <a:cxn ang="0">
                  <a:pos x="292" y="38"/>
                </a:cxn>
                <a:cxn ang="0">
                  <a:pos x="292" y="38"/>
                </a:cxn>
                <a:cxn ang="0">
                  <a:pos x="316" y="36"/>
                </a:cxn>
                <a:cxn ang="0">
                  <a:pos x="338" y="36"/>
                </a:cxn>
                <a:cxn ang="0">
                  <a:pos x="362" y="40"/>
                </a:cxn>
                <a:cxn ang="0">
                  <a:pos x="388" y="46"/>
                </a:cxn>
                <a:cxn ang="0">
                  <a:pos x="388" y="46"/>
                </a:cxn>
                <a:cxn ang="0">
                  <a:pos x="402" y="48"/>
                </a:cxn>
                <a:cxn ang="0">
                  <a:pos x="416" y="48"/>
                </a:cxn>
                <a:cxn ang="0">
                  <a:pos x="442" y="48"/>
                </a:cxn>
                <a:cxn ang="0">
                  <a:pos x="462" y="44"/>
                </a:cxn>
                <a:cxn ang="0">
                  <a:pos x="470" y="44"/>
                </a:cxn>
                <a:cxn ang="0">
                  <a:pos x="470" y="12"/>
                </a:cxn>
              </a:cxnLst>
              <a:rect l="0" t="0" r="r" b="b"/>
              <a:pathLst>
                <a:path w="470" h="56">
                  <a:moveTo>
                    <a:pt x="470" y="12"/>
                  </a:moveTo>
                  <a:lnTo>
                    <a:pt x="470" y="12"/>
                  </a:lnTo>
                  <a:lnTo>
                    <a:pt x="462" y="12"/>
                  </a:lnTo>
                  <a:lnTo>
                    <a:pt x="442" y="8"/>
                  </a:lnTo>
                  <a:lnTo>
                    <a:pt x="416" y="8"/>
                  </a:lnTo>
                  <a:lnTo>
                    <a:pt x="402" y="8"/>
                  </a:lnTo>
                  <a:lnTo>
                    <a:pt x="388" y="10"/>
                  </a:lnTo>
                  <a:lnTo>
                    <a:pt x="388" y="10"/>
                  </a:lnTo>
                  <a:lnTo>
                    <a:pt x="362" y="16"/>
                  </a:lnTo>
                  <a:lnTo>
                    <a:pt x="338" y="20"/>
                  </a:lnTo>
                  <a:lnTo>
                    <a:pt x="316" y="20"/>
                  </a:lnTo>
                  <a:lnTo>
                    <a:pt x="292" y="18"/>
                  </a:lnTo>
                  <a:lnTo>
                    <a:pt x="292" y="18"/>
                  </a:lnTo>
                  <a:lnTo>
                    <a:pt x="268" y="10"/>
                  </a:lnTo>
                  <a:lnTo>
                    <a:pt x="238" y="4"/>
                  </a:lnTo>
                  <a:lnTo>
                    <a:pt x="224" y="2"/>
                  </a:lnTo>
                  <a:lnTo>
                    <a:pt x="208" y="0"/>
                  </a:lnTo>
                  <a:lnTo>
                    <a:pt x="192" y="0"/>
                  </a:lnTo>
                  <a:lnTo>
                    <a:pt x="174" y="4"/>
                  </a:lnTo>
                  <a:lnTo>
                    <a:pt x="174" y="4"/>
                  </a:lnTo>
                  <a:lnTo>
                    <a:pt x="120" y="18"/>
                  </a:lnTo>
                  <a:lnTo>
                    <a:pt x="96" y="20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40" y="20"/>
                  </a:lnTo>
                  <a:lnTo>
                    <a:pt x="18" y="2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8" y="32"/>
                  </a:lnTo>
                  <a:lnTo>
                    <a:pt x="40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96" y="36"/>
                  </a:lnTo>
                  <a:lnTo>
                    <a:pt x="120" y="38"/>
                  </a:lnTo>
                  <a:lnTo>
                    <a:pt x="174" y="52"/>
                  </a:lnTo>
                  <a:lnTo>
                    <a:pt x="174" y="52"/>
                  </a:lnTo>
                  <a:lnTo>
                    <a:pt x="192" y="56"/>
                  </a:lnTo>
                  <a:lnTo>
                    <a:pt x="208" y="56"/>
                  </a:lnTo>
                  <a:lnTo>
                    <a:pt x="224" y="54"/>
                  </a:lnTo>
                  <a:lnTo>
                    <a:pt x="238" y="52"/>
                  </a:lnTo>
                  <a:lnTo>
                    <a:pt x="268" y="46"/>
                  </a:lnTo>
                  <a:lnTo>
                    <a:pt x="292" y="38"/>
                  </a:lnTo>
                  <a:lnTo>
                    <a:pt x="292" y="38"/>
                  </a:lnTo>
                  <a:lnTo>
                    <a:pt x="316" y="36"/>
                  </a:lnTo>
                  <a:lnTo>
                    <a:pt x="338" y="36"/>
                  </a:lnTo>
                  <a:lnTo>
                    <a:pt x="362" y="40"/>
                  </a:lnTo>
                  <a:lnTo>
                    <a:pt x="388" y="46"/>
                  </a:lnTo>
                  <a:lnTo>
                    <a:pt x="388" y="46"/>
                  </a:lnTo>
                  <a:lnTo>
                    <a:pt x="402" y="48"/>
                  </a:lnTo>
                  <a:lnTo>
                    <a:pt x="416" y="48"/>
                  </a:lnTo>
                  <a:lnTo>
                    <a:pt x="442" y="48"/>
                  </a:lnTo>
                  <a:lnTo>
                    <a:pt x="462" y="44"/>
                  </a:lnTo>
                  <a:lnTo>
                    <a:pt x="470" y="44"/>
                  </a:lnTo>
                  <a:lnTo>
                    <a:pt x="470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91" name="Freeform 143"/>
            <p:cNvSpPr>
              <a:spLocks/>
            </p:cNvSpPr>
            <p:nvPr/>
          </p:nvSpPr>
          <p:spPr bwMode="auto">
            <a:xfrm>
              <a:off x="3984625" y="3413125"/>
              <a:ext cx="168275" cy="31750"/>
            </a:xfrm>
            <a:custGeom>
              <a:avLst/>
              <a:gdLst/>
              <a:ahLst/>
              <a:cxnLst>
                <a:cxn ang="0">
                  <a:pos x="52" y="20"/>
                </a:cxn>
                <a:cxn ang="0">
                  <a:pos x="52" y="20"/>
                </a:cxn>
                <a:cxn ang="0">
                  <a:pos x="70" y="20"/>
                </a:cxn>
                <a:cxn ang="0">
                  <a:pos x="84" y="18"/>
                </a:cxn>
                <a:cxn ang="0">
                  <a:pos x="96" y="14"/>
                </a:cxn>
                <a:cxn ang="0">
                  <a:pos x="106" y="10"/>
                </a:cxn>
                <a:cxn ang="0">
                  <a:pos x="106" y="10"/>
                </a:cxn>
                <a:cxn ang="0">
                  <a:pos x="96" y="6"/>
                </a:cxn>
                <a:cxn ang="0">
                  <a:pos x="84" y="2"/>
                </a:cxn>
                <a:cxn ang="0">
                  <a:pos x="70" y="0"/>
                </a:cxn>
                <a:cxn ang="0">
                  <a:pos x="52" y="0"/>
                </a:cxn>
                <a:cxn ang="0">
                  <a:pos x="52" y="0"/>
                </a:cxn>
                <a:cxn ang="0">
                  <a:pos x="36" y="0"/>
                </a:cxn>
                <a:cxn ang="0">
                  <a:pos x="22" y="2"/>
                </a:cxn>
                <a:cxn ang="0">
                  <a:pos x="8" y="6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8" y="14"/>
                </a:cxn>
                <a:cxn ang="0">
                  <a:pos x="22" y="18"/>
                </a:cxn>
                <a:cxn ang="0">
                  <a:pos x="36" y="20"/>
                </a:cxn>
                <a:cxn ang="0">
                  <a:pos x="52" y="20"/>
                </a:cxn>
                <a:cxn ang="0">
                  <a:pos x="52" y="20"/>
                </a:cxn>
              </a:cxnLst>
              <a:rect l="0" t="0" r="r" b="b"/>
              <a:pathLst>
                <a:path w="106" h="20">
                  <a:moveTo>
                    <a:pt x="52" y="20"/>
                  </a:moveTo>
                  <a:lnTo>
                    <a:pt x="52" y="20"/>
                  </a:lnTo>
                  <a:lnTo>
                    <a:pt x="70" y="20"/>
                  </a:lnTo>
                  <a:lnTo>
                    <a:pt x="84" y="18"/>
                  </a:lnTo>
                  <a:lnTo>
                    <a:pt x="96" y="14"/>
                  </a:lnTo>
                  <a:lnTo>
                    <a:pt x="106" y="10"/>
                  </a:lnTo>
                  <a:lnTo>
                    <a:pt x="106" y="10"/>
                  </a:lnTo>
                  <a:lnTo>
                    <a:pt x="96" y="6"/>
                  </a:lnTo>
                  <a:lnTo>
                    <a:pt x="84" y="2"/>
                  </a:lnTo>
                  <a:lnTo>
                    <a:pt x="70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36" y="0"/>
                  </a:lnTo>
                  <a:lnTo>
                    <a:pt x="22" y="2"/>
                  </a:lnTo>
                  <a:lnTo>
                    <a:pt x="8" y="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8" y="14"/>
                  </a:lnTo>
                  <a:lnTo>
                    <a:pt x="22" y="18"/>
                  </a:lnTo>
                  <a:lnTo>
                    <a:pt x="36" y="20"/>
                  </a:lnTo>
                  <a:lnTo>
                    <a:pt x="52" y="20"/>
                  </a:lnTo>
                  <a:lnTo>
                    <a:pt x="52" y="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92" name="Freeform 144"/>
            <p:cNvSpPr>
              <a:spLocks/>
            </p:cNvSpPr>
            <p:nvPr/>
          </p:nvSpPr>
          <p:spPr bwMode="auto">
            <a:xfrm>
              <a:off x="3949700" y="2806700"/>
              <a:ext cx="603250" cy="603250"/>
            </a:xfrm>
            <a:custGeom>
              <a:avLst/>
              <a:gdLst/>
              <a:ahLst/>
              <a:cxnLst>
                <a:cxn ang="0">
                  <a:pos x="12" y="26"/>
                </a:cxn>
                <a:cxn ang="0">
                  <a:pos x="24" y="46"/>
                </a:cxn>
                <a:cxn ang="0">
                  <a:pos x="60" y="84"/>
                </a:cxn>
                <a:cxn ang="0">
                  <a:pos x="60" y="84"/>
                </a:cxn>
                <a:cxn ang="0">
                  <a:pos x="84" y="110"/>
                </a:cxn>
                <a:cxn ang="0">
                  <a:pos x="120" y="168"/>
                </a:cxn>
                <a:cxn ang="0">
                  <a:pos x="128" y="180"/>
                </a:cxn>
                <a:cxn ang="0">
                  <a:pos x="156" y="208"/>
                </a:cxn>
                <a:cxn ang="0">
                  <a:pos x="196" y="234"/>
                </a:cxn>
                <a:cxn ang="0">
                  <a:pos x="216" y="246"/>
                </a:cxn>
                <a:cxn ang="0">
                  <a:pos x="248" y="274"/>
                </a:cxn>
                <a:cxn ang="0">
                  <a:pos x="276" y="314"/>
                </a:cxn>
                <a:cxn ang="0">
                  <a:pos x="284" y="326"/>
                </a:cxn>
                <a:cxn ang="0">
                  <a:pos x="314" y="356"/>
                </a:cxn>
                <a:cxn ang="0">
                  <a:pos x="338" y="374"/>
                </a:cxn>
                <a:cxn ang="0">
                  <a:pos x="352" y="374"/>
                </a:cxn>
                <a:cxn ang="0">
                  <a:pos x="374" y="340"/>
                </a:cxn>
                <a:cxn ang="0">
                  <a:pos x="370" y="332"/>
                </a:cxn>
                <a:cxn ang="0">
                  <a:pos x="338" y="294"/>
                </a:cxn>
                <a:cxn ang="0">
                  <a:pos x="314" y="276"/>
                </a:cxn>
                <a:cxn ang="0">
                  <a:pos x="292" y="262"/>
                </a:cxn>
                <a:cxn ang="0">
                  <a:pos x="260" y="234"/>
                </a:cxn>
                <a:cxn ang="0">
                  <a:pos x="234" y="196"/>
                </a:cxn>
                <a:cxn ang="0">
                  <a:pos x="222" y="176"/>
                </a:cxn>
                <a:cxn ang="0">
                  <a:pos x="190" y="136"/>
                </a:cxn>
                <a:cxn ang="0">
                  <a:pos x="168" y="120"/>
                </a:cxn>
                <a:cxn ang="0">
                  <a:pos x="140" y="104"/>
                </a:cxn>
                <a:cxn ang="0">
                  <a:pos x="98" y="74"/>
                </a:cxn>
                <a:cxn ang="0">
                  <a:pos x="84" y="60"/>
                </a:cxn>
                <a:cxn ang="0">
                  <a:pos x="46" y="24"/>
                </a:cxn>
                <a:cxn ang="0">
                  <a:pos x="26" y="12"/>
                </a:cxn>
                <a:cxn ang="0">
                  <a:pos x="12" y="26"/>
                </a:cxn>
              </a:cxnLst>
              <a:rect l="0" t="0" r="r" b="b"/>
              <a:pathLst>
                <a:path w="380" h="380">
                  <a:moveTo>
                    <a:pt x="12" y="26"/>
                  </a:moveTo>
                  <a:lnTo>
                    <a:pt x="12" y="26"/>
                  </a:lnTo>
                  <a:lnTo>
                    <a:pt x="16" y="32"/>
                  </a:lnTo>
                  <a:lnTo>
                    <a:pt x="24" y="46"/>
                  </a:lnTo>
                  <a:lnTo>
                    <a:pt x="38" y="64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74" y="98"/>
                  </a:lnTo>
                  <a:lnTo>
                    <a:pt x="84" y="110"/>
                  </a:lnTo>
                  <a:lnTo>
                    <a:pt x="104" y="140"/>
                  </a:lnTo>
                  <a:lnTo>
                    <a:pt x="120" y="168"/>
                  </a:lnTo>
                  <a:lnTo>
                    <a:pt x="120" y="168"/>
                  </a:lnTo>
                  <a:lnTo>
                    <a:pt x="128" y="180"/>
                  </a:lnTo>
                  <a:lnTo>
                    <a:pt x="138" y="190"/>
                  </a:lnTo>
                  <a:lnTo>
                    <a:pt x="156" y="208"/>
                  </a:lnTo>
                  <a:lnTo>
                    <a:pt x="176" y="222"/>
                  </a:lnTo>
                  <a:lnTo>
                    <a:pt x="196" y="234"/>
                  </a:lnTo>
                  <a:lnTo>
                    <a:pt x="216" y="246"/>
                  </a:lnTo>
                  <a:lnTo>
                    <a:pt x="216" y="246"/>
                  </a:lnTo>
                  <a:lnTo>
                    <a:pt x="234" y="260"/>
                  </a:lnTo>
                  <a:lnTo>
                    <a:pt x="248" y="274"/>
                  </a:lnTo>
                  <a:lnTo>
                    <a:pt x="262" y="292"/>
                  </a:lnTo>
                  <a:lnTo>
                    <a:pt x="276" y="314"/>
                  </a:lnTo>
                  <a:lnTo>
                    <a:pt x="276" y="314"/>
                  </a:lnTo>
                  <a:lnTo>
                    <a:pt x="284" y="326"/>
                  </a:lnTo>
                  <a:lnTo>
                    <a:pt x="294" y="336"/>
                  </a:lnTo>
                  <a:lnTo>
                    <a:pt x="314" y="356"/>
                  </a:lnTo>
                  <a:lnTo>
                    <a:pt x="330" y="368"/>
                  </a:lnTo>
                  <a:lnTo>
                    <a:pt x="338" y="374"/>
                  </a:lnTo>
                  <a:lnTo>
                    <a:pt x="346" y="380"/>
                  </a:lnTo>
                  <a:lnTo>
                    <a:pt x="352" y="374"/>
                  </a:lnTo>
                  <a:lnTo>
                    <a:pt x="380" y="346"/>
                  </a:lnTo>
                  <a:lnTo>
                    <a:pt x="374" y="340"/>
                  </a:lnTo>
                  <a:lnTo>
                    <a:pt x="374" y="340"/>
                  </a:lnTo>
                  <a:lnTo>
                    <a:pt x="370" y="332"/>
                  </a:lnTo>
                  <a:lnTo>
                    <a:pt x="356" y="314"/>
                  </a:lnTo>
                  <a:lnTo>
                    <a:pt x="338" y="294"/>
                  </a:lnTo>
                  <a:lnTo>
                    <a:pt x="326" y="284"/>
                  </a:lnTo>
                  <a:lnTo>
                    <a:pt x="314" y="276"/>
                  </a:lnTo>
                  <a:lnTo>
                    <a:pt x="314" y="276"/>
                  </a:lnTo>
                  <a:lnTo>
                    <a:pt x="292" y="262"/>
                  </a:lnTo>
                  <a:lnTo>
                    <a:pt x="274" y="248"/>
                  </a:lnTo>
                  <a:lnTo>
                    <a:pt x="260" y="234"/>
                  </a:lnTo>
                  <a:lnTo>
                    <a:pt x="246" y="216"/>
                  </a:lnTo>
                  <a:lnTo>
                    <a:pt x="234" y="196"/>
                  </a:lnTo>
                  <a:lnTo>
                    <a:pt x="234" y="196"/>
                  </a:lnTo>
                  <a:lnTo>
                    <a:pt x="222" y="176"/>
                  </a:lnTo>
                  <a:lnTo>
                    <a:pt x="208" y="156"/>
                  </a:lnTo>
                  <a:lnTo>
                    <a:pt x="190" y="136"/>
                  </a:lnTo>
                  <a:lnTo>
                    <a:pt x="180" y="128"/>
                  </a:lnTo>
                  <a:lnTo>
                    <a:pt x="168" y="120"/>
                  </a:lnTo>
                  <a:lnTo>
                    <a:pt x="140" y="104"/>
                  </a:lnTo>
                  <a:lnTo>
                    <a:pt x="140" y="104"/>
                  </a:lnTo>
                  <a:lnTo>
                    <a:pt x="110" y="84"/>
                  </a:lnTo>
                  <a:lnTo>
                    <a:pt x="98" y="74"/>
                  </a:lnTo>
                  <a:lnTo>
                    <a:pt x="84" y="60"/>
                  </a:lnTo>
                  <a:lnTo>
                    <a:pt x="84" y="60"/>
                  </a:lnTo>
                  <a:lnTo>
                    <a:pt x="64" y="38"/>
                  </a:lnTo>
                  <a:lnTo>
                    <a:pt x="46" y="24"/>
                  </a:lnTo>
                  <a:lnTo>
                    <a:pt x="32" y="16"/>
                  </a:lnTo>
                  <a:lnTo>
                    <a:pt x="26" y="12"/>
                  </a:lnTo>
                  <a:lnTo>
                    <a:pt x="0" y="0"/>
                  </a:lnTo>
                  <a:lnTo>
                    <a:pt x="12" y="2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93" name="Freeform 145"/>
            <p:cNvSpPr>
              <a:spLocks/>
            </p:cNvSpPr>
            <p:nvPr/>
          </p:nvSpPr>
          <p:spPr bwMode="auto">
            <a:xfrm>
              <a:off x="3984625" y="2841625"/>
              <a:ext cx="546100" cy="546100"/>
            </a:xfrm>
            <a:custGeom>
              <a:avLst/>
              <a:gdLst/>
              <a:ahLst/>
              <a:cxnLst>
                <a:cxn ang="0">
                  <a:pos x="344" y="322"/>
                </a:cxn>
                <a:cxn ang="0">
                  <a:pos x="344" y="322"/>
                </a:cxn>
                <a:cxn ang="0">
                  <a:pos x="340" y="316"/>
                </a:cxn>
                <a:cxn ang="0">
                  <a:pos x="328" y="300"/>
                </a:cxn>
                <a:cxn ang="0">
                  <a:pos x="310" y="280"/>
                </a:cxn>
                <a:cxn ang="0">
                  <a:pos x="298" y="272"/>
                </a:cxn>
                <a:cxn ang="0">
                  <a:pos x="288" y="262"/>
                </a:cxn>
                <a:cxn ang="0">
                  <a:pos x="288" y="262"/>
                </a:cxn>
                <a:cxn ang="0">
                  <a:pos x="266" y="248"/>
                </a:cxn>
                <a:cxn ang="0">
                  <a:pos x="246" y="234"/>
                </a:cxn>
                <a:cxn ang="0">
                  <a:pos x="230" y="218"/>
                </a:cxn>
                <a:cxn ang="0">
                  <a:pos x="216" y="200"/>
                </a:cxn>
                <a:cxn ang="0">
                  <a:pos x="216" y="200"/>
                </a:cxn>
                <a:cxn ang="0">
                  <a:pos x="202" y="178"/>
                </a:cxn>
                <a:cxn ang="0">
                  <a:pos x="186" y="152"/>
                </a:cxn>
                <a:cxn ang="0">
                  <a:pos x="178" y="140"/>
                </a:cxn>
                <a:cxn ang="0">
                  <a:pos x="168" y="128"/>
                </a:cxn>
                <a:cxn ang="0">
                  <a:pos x="156" y="116"/>
                </a:cxn>
                <a:cxn ang="0">
                  <a:pos x="142" y="108"/>
                </a:cxn>
                <a:cxn ang="0">
                  <a:pos x="142" y="108"/>
                </a:cxn>
                <a:cxn ang="0">
                  <a:pos x="94" y="78"/>
                </a:cxn>
                <a:cxn ang="0">
                  <a:pos x="74" y="64"/>
                </a:cxn>
                <a:cxn ang="0">
                  <a:pos x="54" y="44"/>
                </a:cxn>
                <a:cxn ang="0">
                  <a:pos x="54" y="44"/>
                </a:cxn>
                <a:cxn ang="0">
                  <a:pos x="34" y="24"/>
                </a:cxn>
                <a:cxn ang="0">
                  <a:pos x="18" y="1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0" y="18"/>
                </a:cxn>
                <a:cxn ang="0">
                  <a:pos x="24" y="34"/>
                </a:cxn>
                <a:cxn ang="0">
                  <a:pos x="44" y="54"/>
                </a:cxn>
                <a:cxn ang="0">
                  <a:pos x="44" y="54"/>
                </a:cxn>
                <a:cxn ang="0">
                  <a:pos x="64" y="74"/>
                </a:cxn>
                <a:cxn ang="0">
                  <a:pos x="78" y="94"/>
                </a:cxn>
                <a:cxn ang="0">
                  <a:pos x="108" y="142"/>
                </a:cxn>
                <a:cxn ang="0">
                  <a:pos x="108" y="142"/>
                </a:cxn>
                <a:cxn ang="0">
                  <a:pos x="116" y="156"/>
                </a:cxn>
                <a:cxn ang="0">
                  <a:pos x="128" y="168"/>
                </a:cxn>
                <a:cxn ang="0">
                  <a:pos x="140" y="178"/>
                </a:cxn>
                <a:cxn ang="0">
                  <a:pos x="152" y="186"/>
                </a:cxn>
                <a:cxn ang="0">
                  <a:pos x="178" y="202"/>
                </a:cxn>
                <a:cxn ang="0">
                  <a:pos x="200" y="216"/>
                </a:cxn>
                <a:cxn ang="0">
                  <a:pos x="200" y="216"/>
                </a:cxn>
                <a:cxn ang="0">
                  <a:pos x="218" y="230"/>
                </a:cxn>
                <a:cxn ang="0">
                  <a:pos x="234" y="246"/>
                </a:cxn>
                <a:cxn ang="0">
                  <a:pos x="248" y="266"/>
                </a:cxn>
                <a:cxn ang="0">
                  <a:pos x="262" y="288"/>
                </a:cxn>
                <a:cxn ang="0">
                  <a:pos x="262" y="288"/>
                </a:cxn>
                <a:cxn ang="0">
                  <a:pos x="272" y="298"/>
                </a:cxn>
                <a:cxn ang="0">
                  <a:pos x="280" y="310"/>
                </a:cxn>
                <a:cxn ang="0">
                  <a:pos x="300" y="328"/>
                </a:cxn>
                <a:cxn ang="0">
                  <a:pos x="316" y="340"/>
                </a:cxn>
                <a:cxn ang="0">
                  <a:pos x="322" y="344"/>
                </a:cxn>
                <a:cxn ang="0">
                  <a:pos x="344" y="322"/>
                </a:cxn>
              </a:cxnLst>
              <a:rect l="0" t="0" r="r" b="b"/>
              <a:pathLst>
                <a:path w="344" h="344">
                  <a:moveTo>
                    <a:pt x="344" y="322"/>
                  </a:moveTo>
                  <a:lnTo>
                    <a:pt x="344" y="322"/>
                  </a:lnTo>
                  <a:lnTo>
                    <a:pt x="340" y="316"/>
                  </a:lnTo>
                  <a:lnTo>
                    <a:pt x="328" y="300"/>
                  </a:lnTo>
                  <a:lnTo>
                    <a:pt x="310" y="280"/>
                  </a:lnTo>
                  <a:lnTo>
                    <a:pt x="298" y="272"/>
                  </a:lnTo>
                  <a:lnTo>
                    <a:pt x="288" y="262"/>
                  </a:lnTo>
                  <a:lnTo>
                    <a:pt x="288" y="262"/>
                  </a:lnTo>
                  <a:lnTo>
                    <a:pt x="266" y="248"/>
                  </a:lnTo>
                  <a:lnTo>
                    <a:pt x="246" y="234"/>
                  </a:lnTo>
                  <a:lnTo>
                    <a:pt x="230" y="218"/>
                  </a:lnTo>
                  <a:lnTo>
                    <a:pt x="216" y="200"/>
                  </a:lnTo>
                  <a:lnTo>
                    <a:pt x="216" y="200"/>
                  </a:lnTo>
                  <a:lnTo>
                    <a:pt x="202" y="178"/>
                  </a:lnTo>
                  <a:lnTo>
                    <a:pt x="186" y="152"/>
                  </a:lnTo>
                  <a:lnTo>
                    <a:pt x="178" y="140"/>
                  </a:lnTo>
                  <a:lnTo>
                    <a:pt x="168" y="128"/>
                  </a:lnTo>
                  <a:lnTo>
                    <a:pt x="156" y="116"/>
                  </a:lnTo>
                  <a:lnTo>
                    <a:pt x="142" y="108"/>
                  </a:lnTo>
                  <a:lnTo>
                    <a:pt x="142" y="108"/>
                  </a:lnTo>
                  <a:lnTo>
                    <a:pt x="94" y="78"/>
                  </a:lnTo>
                  <a:lnTo>
                    <a:pt x="74" y="64"/>
                  </a:lnTo>
                  <a:lnTo>
                    <a:pt x="54" y="44"/>
                  </a:lnTo>
                  <a:lnTo>
                    <a:pt x="54" y="44"/>
                  </a:lnTo>
                  <a:lnTo>
                    <a:pt x="34" y="24"/>
                  </a:lnTo>
                  <a:lnTo>
                    <a:pt x="18" y="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" y="18"/>
                  </a:lnTo>
                  <a:lnTo>
                    <a:pt x="24" y="34"/>
                  </a:lnTo>
                  <a:lnTo>
                    <a:pt x="44" y="54"/>
                  </a:lnTo>
                  <a:lnTo>
                    <a:pt x="44" y="54"/>
                  </a:lnTo>
                  <a:lnTo>
                    <a:pt x="64" y="74"/>
                  </a:lnTo>
                  <a:lnTo>
                    <a:pt x="78" y="94"/>
                  </a:lnTo>
                  <a:lnTo>
                    <a:pt x="108" y="142"/>
                  </a:lnTo>
                  <a:lnTo>
                    <a:pt x="108" y="142"/>
                  </a:lnTo>
                  <a:lnTo>
                    <a:pt x="116" y="156"/>
                  </a:lnTo>
                  <a:lnTo>
                    <a:pt x="128" y="168"/>
                  </a:lnTo>
                  <a:lnTo>
                    <a:pt x="140" y="178"/>
                  </a:lnTo>
                  <a:lnTo>
                    <a:pt x="152" y="186"/>
                  </a:lnTo>
                  <a:lnTo>
                    <a:pt x="178" y="202"/>
                  </a:lnTo>
                  <a:lnTo>
                    <a:pt x="200" y="216"/>
                  </a:lnTo>
                  <a:lnTo>
                    <a:pt x="200" y="216"/>
                  </a:lnTo>
                  <a:lnTo>
                    <a:pt x="218" y="230"/>
                  </a:lnTo>
                  <a:lnTo>
                    <a:pt x="234" y="246"/>
                  </a:lnTo>
                  <a:lnTo>
                    <a:pt x="248" y="266"/>
                  </a:lnTo>
                  <a:lnTo>
                    <a:pt x="262" y="288"/>
                  </a:lnTo>
                  <a:lnTo>
                    <a:pt x="262" y="288"/>
                  </a:lnTo>
                  <a:lnTo>
                    <a:pt x="272" y="298"/>
                  </a:lnTo>
                  <a:lnTo>
                    <a:pt x="280" y="310"/>
                  </a:lnTo>
                  <a:lnTo>
                    <a:pt x="300" y="328"/>
                  </a:lnTo>
                  <a:lnTo>
                    <a:pt x="316" y="340"/>
                  </a:lnTo>
                  <a:lnTo>
                    <a:pt x="322" y="344"/>
                  </a:lnTo>
                  <a:lnTo>
                    <a:pt x="344" y="3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94" name="Freeform 146"/>
            <p:cNvSpPr>
              <a:spLocks/>
            </p:cNvSpPr>
            <p:nvPr/>
          </p:nvSpPr>
          <p:spPr bwMode="auto">
            <a:xfrm>
              <a:off x="4156075" y="3013075"/>
              <a:ext cx="120650" cy="120650"/>
            </a:xfrm>
            <a:custGeom>
              <a:avLst/>
              <a:gdLst/>
              <a:ahLst/>
              <a:cxnLst>
                <a:cxn ang="0">
                  <a:pos x="30" y="46"/>
                </a:cxn>
                <a:cxn ang="0">
                  <a:pos x="30" y="46"/>
                </a:cxn>
                <a:cxn ang="0">
                  <a:pos x="42" y="56"/>
                </a:cxn>
                <a:cxn ang="0">
                  <a:pos x="54" y="66"/>
                </a:cxn>
                <a:cxn ang="0">
                  <a:pos x="66" y="72"/>
                </a:cxn>
                <a:cxn ang="0">
                  <a:pos x="76" y="76"/>
                </a:cxn>
                <a:cxn ang="0">
                  <a:pos x="76" y="76"/>
                </a:cxn>
                <a:cxn ang="0">
                  <a:pos x="72" y="66"/>
                </a:cxn>
                <a:cxn ang="0">
                  <a:pos x="66" y="54"/>
                </a:cxn>
                <a:cxn ang="0">
                  <a:pos x="56" y="42"/>
                </a:cxn>
                <a:cxn ang="0">
                  <a:pos x="46" y="30"/>
                </a:cxn>
                <a:cxn ang="0">
                  <a:pos x="46" y="30"/>
                </a:cxn>
                <a:cxn ang="0">
                  <a:pos x="34" y="18"/>
                </a:cxn>
                <a:cxn ang="0">
                  <a:pos x="22" y="10"/>
                </a:cxn>
                <a:cxn ang="0">
                  <a:pos x="10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" y="10"/>
                </a:cxn>
                <a:cxn ang="0">
                  <a:pos x="10" y="22"/>
                </a:cxn>
                <a:cxn ang="0">
                  <a:pos x="18" y="34"/>
                </a:cxn>
                <a:cxn ang="0">
                  <a:pos x="30" y="46"/>
                </a:cxn>
                <a:cxn ang="0">
                  <a:pos x="30" y="46"/>
                </a:cxn>
              </a:cxnLst>
              <a:rect l="0" t="0" r="r" b="b"/>
              <a:pathLst>
                <a:path w="76" h="76">
                  <a:moveTo>
                    <a:pt x="30" y="46"/>
                  </a:moveTo>
                  <a:lnTo>
                    <a:pt x="30" y="46"/>
                  </a:lnTo>
                  <a:lnTo>
                    <a:pt x="42" y="56"/>
                  </a:lnTo>
                  <a:lnTo>
                    <a:pt x="54" y="66"/>
                  </a:lnTo>
                  <a:lnTo>
                    <a:pt x="66" y="72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72" y="66"/>
                  </a:lnTo>
                  <a:lnTo>
                    <a:pt x="66" y="54"/>
                  </a:lnTo>
                  <a:lnTo>
                    <a:pt x="56" y="42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34" y="18"/>
                  </a:lnTo>
                  <a:lnTo>
                    <a:pt x="22" y="10"/>
                  </a:lnTo>
                  <a:lnTo>
                    <a:pt x="1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10"/>
                  </a:lnTo>
                  <a:lnTo>
                    <a:pt x="10" y="22"/>
                  </a:lnTo>
                  <a:lnTo>
                    <a:pt x="18" y="34"/>
                  </a:lnTo>
                  <a:lnTo>
                    <a:pt x="30" y="46"/>
                  </a:lnTo>
                  <a:lnTo>
                    <a:pt x="30" y="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95" name="Freeform 147"/>
            <p:cNvSpPr>
              <a:spLocks/>
            </p:cNvSpPr>
            <p:nvPr/>
          </p:nvSpPr>
          <p:spPr bwMode="auto">
            <a:xfrm>
              <a:off x="4235450" y="2616200"/>
              <a:ext cx="346075" cy="768350"/>
            </a:xfrm>
            <a:custGeom>
              <a:avLst/>
              <a:gdLst/>
              <a:ahLst/>
              <a:cxnLst>
                <a:cxn ang="0">
                  <a:pos x="2" y="28"/>
                </a:cxn>
                <a:cxn ang="0">
                  <a:pos x="4" y="50"/>
                </a:cxn>
                <a:cxn ang="0">
                  <a:pos x="22" y="100"/>
                </a:cxn>
                <a:cxn ang="0">
                  <a:pos x="22" y="100"/>
                </a:cxn>
                <a:cxn ang="0">
                  <a:pos x="36" y="134"/>
                </a:cxn>
                <a:cxn ang="0">
                  <a:pos x="46" y="202"/>
                </a:cxn>
                <a:cxn ang="0">
                  <a:pos x="50" y="216"/>
                </a:cxn>
                <a:cxn ang="0">
                  <a:pos x="64" y="252"/>
                </a:cxn>
                <a:cxn ang="0">
                  <a:pos x="92" y="292"/>
                </a:cxn>
                <a:cxn ang="0">
                  <a:pos x="106" y="310"/>
                </a:cxn>
                <a:cxn ang="0">
                  <a:pos x="124" y="348"/>
                </a:cxn>
                <a:cxn ang="0">
                  <a:pos x="134" y="396"/>
                </a:cxn>
                <a:cxn ang="0">
                  <a:pos x="138" y="410"/>
                </a:cxn>
                <a:cxn ang="0">
                  <a:pos x="154" y="448"/>
                </a:cxn>
                <a:cxn ang="0">
                  <a:pos x="170" y="476"/>
                </a:cxn>
                <a:cxn ang="0">
                  <a:pos x="182" y="480"/>
                </a:cxn>
                <a:cxn ang="0">
                  <a:pos x="216" y="456"/>
                </a:cxn>
                <a:cxn ang="0">
                  <a:pos x="214" y="448"/>
                </a:cxn>
                <a:cxn ang="0">
                  <a:pos x="200" y="400"/>
                </a:cxn>
                <a:cxn ang="0">
                  <a:pos x="184" y="374"/>
                </a:cxn>
                <a:cxn ang="0">
                  <a:pos x="170" y="354"/>
                </a:cxn>
                <a:cxn ang="0">
                  <a:pos x="150" y="314"/>
                </a:cxn>
                <a:cxn ang="0">
                  <a:pos x="140" y="272"/>
                </a:cxn>
                <a:cxn ang="0">
                  <a:pos x="138" y="248"/>
                </a:cxn>
                <a:cxn ang="0">
                  <a:pos x="124" y="200"/>
                </a:cxn>
                <a:cxn ang="0">
                  <a:pos x="110" y="176"/>
                </a:cxn>
                <a:cxn ang="0">
                  <a:pos x="90" y="148"/>
                </a:cxn>
                <a:cxn ang="0">
                  <a:pos x="62" y="104"/>
                </a:cxn>
                <a:cxn ang="0">
                  <a:pos x="54" y="86"/>
                </a:cxn>
                <a:cxn ang="0">
                  <a:pos x="32" y="40"/>
                </a:cxn>
                <a:cxn ang="0">
                  <a:pos x="20" y="22"/>
                </a:cxn>
                <a:cxn ang="0">
                  <a:pos x="2" y="28"/>
                </a:cxn>
              </a:cxnLst>
              <a:rect l="0" t="0" r="r" b="b"/>
              <a:pathLst>
                <a:path w="218" h="484">
                  <a:moveTo>
                    <a:pt x="2" y="28"/>
                  </a:moveTo>
                  <a:lnTo>
                    <a:pt x="2" y="28"/>
                  </a:lnTo>
                  <a:lnTo>
                    <a:pt x="2" y="36"/>
                  </a:lnTo>
                  <a:lnTo>
                    <a:pt x="4" y="50"/>
                  </a:lnTo>
                  <a:lnTo>
                    <a:pt x="12" y="74"/>
                  </a:lnTo>
                  <a:lnTo>
                    <a:pt x="22" y="100"/>
                  </a:lnTo>
                  <a:lnTo>
                    <a:pt x="22" y="100"/>
                  </a:lnTo>
                  <a:lnTo>
                    <a:pt x="22" y="100"/>
                  </a:lnTo>
                  <a:lnTo>
                    <a:pt x="30" y="118"/>
                  </a:lnTo>
                  <a:lnTo>
                    <a:pt x="36" y="134"/>
                  </a:lnTo>
                  <a:lnTo>
                    <a:pt x="42" y="170"/>
                  </a:lnTo>
                  <a:lnTo>
                    <a:pt x="46" y="202"/>
                  </a:lnTo>
                  <a:lnTo>
                    <a:pt x="46" y="202"/>
                  </a:lnTo>
                  <a:lnTo>
                    <a:pt x="50" y="216"/>
                  </a:lnTo>
                  <a:lnTo>
                    <a:pt x="54" y="228"/>
                  </a:lnTo>
                  <a:lnTo>
                    <a:pt x="64" y="252"/>
                  </a:lnTo>
                  <a:lnTo>
                    <a:pt x="78" y="272"/>
                  </a:lnTo>
                  <a:lnTo>
                    <a:pt x="92" y="292"/>
                  </a:lnTo>
                  <a:lnTo>
                    <a:pt x="106" y="310"/>
                  </a:lnTo>
                  <a:lnTo>
                    <a:pt x="106" y="310"/>
                  </a:lnTo>
                  <a:lnTo>
                    <a:pt x="116" y="328"/>
                  </a:lnTo>
                  <a:lnTo>
                    <a:pt x="124" y="348"/>
                  </a:lnTo>
                  <a:lnTo>
                    <a:pt x="130" y="370"/>
                  </a:lnTo>
                  <a:lnTo>
                    <a:pt x="134" y="396"/>
                  </a:lnTo>
                  <a:lnTo>
                    <a:pt x="134" y="396"/>
                  </a:lnTo>
                  <a:lnTo>
                    <a:pt x="138" y="410"/>
                  </a:lnTo>
                  <a:lnTo>
                    <a:pt x="142" y="424"/>
                  </a:lnTo>
                  <a:lnTo>
                    <a:pt x="154" y="448"/>
                  </a:lnTo>
                  <a:lnTo>
                    <a:pt x="164" y="466"/>
                  </a:lnTo>
                  <a:lnTo>
                    <a:pt x="170" y="476"/>
                  </a:lnTo>
                  <a:lnTo>
                    <a:pt x="174" y="484"/>
                  </a:lnTo>
                  <a:lnTo>
                    <a:pt x="182" y="480"/>
                  </a:lnTo>
                  <a:lnTo>
                    <a:pt x="218" y="466"/>
                  </a:lnTo>
                  <a:lnTo>
                    <a:pt x="216" y="456"/>
                  </a:lnTo>
                  <a:lnTo>
                    <a:pt x="216" y="456"/>
                  </a:lnTo>
                  <a:lnTo>
                    <a:pt x="214" y="448"/>
                  </a:lnTo>
                  <a:lnTo>
                    <a:pt x="208" y="426"/>
                  </a:lnTo>
                  <a:lnTo>
                    <a:pt x="200" y="400"/>
                  </a:lnTo>
                  <a:lnTo>
                    <a:pt x="192" y="388"/>
                  </a:lnTo>
                  <a:lnTo>
                    <a:pt x="184" y="374"/>
                  </a:lnTo>
                  <a:lnTo>
                    <a:pt x="184" y="374"/>
                  </a:lnTo>
                  <a:lnTo>
                    <a:pt x="170" y="354"/>
                  </a:lnTo>
                  <a:lnTo>
                    <a:pt x="158" y="334"/>
                  </a:lnTo>
                  <a:lnTo>
                    <a:pt x="150" y="314"/>
                  </a:lnTo>
                  <a:lnTo>
                    <a:pt x="144" y="294"/>
                  </a:lnTo>
                  <a:lnTo>
                    <a:pt x="140" y="272"/>
                  </a:lnTo>
                  <a:lnTo>
                    <a:pt x="140" y="272"/>
                  </a:lnTo>
                  <a:lnTo>
                    <a:pt x="138" y="248"/>
                  </a:lnTo>
                  <a:lnTo>
                    <a:pt x="132" y="224"/>
                  </a:lnTo>
                  <a:lnTo>
                    <a:pt x="124" y="200"/>
                  </a:lnTo>
                  <a:lnTo>
                    <a:pt x="118" y="188"/>
                  </a:lnTo>
                  <a:lnTo>
                    <a:pt x="110" y="176"/>
                  </a:lnTo>
                  <a:lnTo>
                    <a:pt x="90" y="148"/>
                  </a:lnTo>
                  <a:lnTo>
                    <a:pt x="90" y="148"/>
                  </a:lnTo>
                  <a:lnTo>
                    <a:pt x="70" y="120"/>
                  </a:lnTo>
                  <a:lnTo>
                    <a:pt x="62" y="104"/>
                  </a:lnTo>
                  <a:lnTo>
                    <a:pt x="54" y="86"/>
                  </a:lnTo>
                  <a:lnTo>
                    <a:pt x="54" y="86"/>
                  </a:lnTo>
                  <a:lnTo>
                    <a:pt x="44" y="60"/>
                  </a:lnTo>
                  <a:lnTo>
                    <a:pt x="32" y="40"/>
                  </a:lnTo>
                  <a:lnTo>
                    <a:pt x="24" y="26"/>
                  </a:lnTo>
                  <a:lnTo>
                    <a:pt x="20" y="22"/>
                  </a:lnTo>
                  <a:lnTo>
                    <a:pt x="0" y="0"/>
                  </a:lnTo>
                  <a:lnTo>
                    <a:pt x="2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96" name="Freeform 148"/>
            <p:cNvSpPr>
              <a:spLocks/>
            </p:cNvSpPr>
            <p:nvPr/>
          </p:nvSpPr>
          <p:spPr bwMode="auto">
            <a:xfrm>
              <a:off x="4254500" y="2660650"/>
              <a:ext cx="307975" cy="701675"/>
            </a:xfrm>
            <a:custGeom>
              <a:avLst/>
              <a:gdLst/>
              <a:ahLst/>
              <a:cxnLst>
                <a:cxn ang="0">
                  <a:pos x="194" y="430"/>
                </a:cxn>
                <a:cxn ang="0">
                  <a:pos x="194" y="430"/>
                </a:cxn>
                <a:cxn ang="0">
                  <a:pos x="192" y="422"/>
                </a:cxn>
                <a:cxn ang="0">
                  <a:pos x="188" y="402"/>
                </a:cxn>
                <a:cxn ang="0">
                  <a:pos x="178" y="378"/>
                </a:cxn>
                <a:cxn ang="0">
                  <a:pos x="172" y="366"/>
                </a:cxn>
                <a:cxn ang="0">
                  <a:pos x="164" y="354"/>
                </a:cxn>
                <a:cxn ang="0">
                  <a:pos x="164" y="354"/>
                </a:cxn>
                <a:cxn ang="0">
                  <a:pos x="150" y="332"/>
                </a:cxn>
                <a:cxn ang="0">
                  <a:pos x="138" y="312"/>
                </a:cxn>
                <a:cxn ang="0">
                  <a:pos x="128" y="290"/>
                </a:cxn>
                <a:cxn ang="0">
                  <a:pos x="122" y="268"/>
                </a:cxn>
                <a:cxn ang="0">
                  <a:pos x="122" y="268"/>
                </a:cxn>
                <a:cxn ang="0">
                  <a:pos x="118" y="242"/>
                </a:cxn>
                <a:cxn ang="0">
                  <a:pos x="114" y="212"/>
                </a:cxn>
                <a:cxn ang="0">
                  <a:pos x="110" y="198"/>
                </a:cxn>
                <a:cxn ang="0">
                  <a:pos x="106" y="182"/>
                </a:cxn>
                <a:cxn ang="0">
                  <a:pos x="98" y="168"/>
                </a:cxn>
                <a:cxn ang="0">
                  <a:pos x="90" y="154"/>
                </a:cxn>
                <a:cxn ang="0">
                  <a:pos x="90" y="154"/>
                </a:cxn>
                <a:cxn ang="0">
                  <a:pos x="56" y="108"/>
                </a:cxn>
                <a:cxn ang="0">
                  <a:pos x="44" y="88"/>
                </a:cxn>
                <a:cxn ang="0">
                  <a:pos x="32" y="62"/>
                </a:cxn>
                <a:cxn ang="0">
                  <a:pos x="32" y="62"/>
                </a:cxn>
                <a:cxn ang="0">
                  <a:pos x="22" y="36"/>
                </a:cxn>
                <a:cxn ang="0">
                  <a:pos x="12" y="1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2" y="20"/>
                </a:cxn>
                <a:cxn ang="0">
                  <a:pos x="8" y="42"/>
                </a:cxn>
                <a:cxn ang="0">
                  <a:pos x="20" y="68"/>
                </a:cxn>
                <a:cxn ang="0">
                  <a:pos x="20" y="68"/>
                </a:cxn>
                <a:cxn ang="0">
                  <a:pos x="30" y="92"/>
                </a:cxn>
                <a:cxn ang="0">
                  <a:pos x="36" y="116"/>
                </a:cxn>
                <a:cxn ang="0">
                  <a:pos x="44" y="172"/>
                </a:cxn>
                <a:cxn ang="0">
                  <a:pos x="44" y="172"/>
                </a:cxn>
                <a:cxn ang="0">
                  <a:pos x="48" y="188"/>
                </a:cxn>
                <a:cxn ang="0">
                  <a:pos x="54" y="204"/>
                </a:cxn>
                <a:cxn ang="0">
                  <a:pos x="62" y="218"/>
                </a:cxn>
                <a:cxn ang="0">
                  <a:pos x="70" y="232"/>
                </a:cxn>
                <a:cxn ang="0">
                  <a:pos x="86" y="256"/>
                </a:cxn>
                <a:cxn ang="0">
                  <a:pos x="102" y="276"/>
                </a:cxn>
                <a:cxn ang="0">
                  <a:pos x="102" y="276"/>
                </a:cxn>
                <a:cxn ang="0">
                  <a:pos x="114" y="296"/>
                </a:cxn>
                <a:cxn ang="0">
                  <a:pos x="122" y="318"/>
                </a:cxn>
                <a:cxn ang="0">
                  <a:pos x="128" y="340"/>
                </a:cxn>
                <a:cxn ang="0">
                  <a:pos x="132" y="366"/>
                </a:cxn>
                <a:cxn ang="0">
                  <a:pos x="132" y="366"/>
                </a:cxn>
                <a:cxn ang="0">
                  <a:pos x="136" y="380"/>
                </a:cxn>
                <a:cxn ang="0">
                  <a:pos x="140" y="394"/>
                </a:cxn>
                <a:cxn ang="0">
                  <a:pos x="152" y="418"/>
                </a:cxn>
                <a:cxn ang="0">
                  <a:pos x="162" y="434"/>
                </a:cxn>
                <a:cxn ang="0">
                  <a:pos x="166" y="442"/>
                </a:cxn>
                <a:cxn ang="0">
                  <a:pos x="194" y="430"/>
                </a:cxn>
              </a:cxnLst>
              <a:rect l="0" t="0" r="r" b="b"/>
              <a:pathLst>
                <a:path w="194" h="442">
                  <a:moveTo>
                    <a:pt x="194" y="430"/>
                  </a:moveTo>
                  <a:lnTo>
                    <a:pt x="194" y="430"/>
                  </a:lnTo>
                  <a:lnTo>
                    <a:pt x="192" y="422"/>
                  </a:lnTo>
                  <a:lnTo>
                    <a:pt x="188" y="402"/>
                  </a:lnTo>
                  <a:lnTo>
                    <a:pt x="178" y="378"/>
                  </a:lnTo>
                  <a:lnTo>
                    <a:pt x="172" y="366"/>
                  </a:lnTo>
                  <a:lnTo>
                    <a:pt x="164" y="354"/>
                  </a:lnTo>
                  <a:lnTo>
                    <a:pt x="164" y="354"/>
                  </a:lnTo>
                  <a:lnTo>
                    <a:pt x="150" y="332"/>
                  </a:lnTo>
                  <a:lnTo>
                    <a:pt x="138" y="312"/>
                  </a:lnTo>
                  <a:lnTo>
                    <a:pt x="128" y="290"/>
                  </a:lnTo>
                  <a:lnTo>
                    <a:pt x="122" y="268"/>
                  </a:lnTo>
                  <a:lnTo>
                    <a:pt x="122" y="268"/>
                  </a:lnTo>
                  <a:lnTo>
                    <a:pt x="118" y="242"/>
                  </a:lnTo>
                  <a:lnTo>
                    <a:pt x="114" y="212"/>
                  </a:lnTo>
                  <a:lnTo>
                    <a:pt x="110" y="198"/>
                  </a:lnTo>
                  <a:lnTo>
                    <a:pt x="106" y="182"/>
                  </a:lnTo>
                  <a:lnTo>
                    <a:pt x="98" y="168"/>
                  </a:lnTo>
                  <a:lnTo>
                    <a:pt x="90" y="154"/>
                  </a:lnTo>
                  <a:lnTo>
                    <a:pt x="90" y="154"/>
                  </a:lnTo>
                  <a:lnTo>
                    <a:pt x="56" y="108"/>
                  </a:lnTo>
                  <a:lnTo>
                    <a:pt x="44" y="88"/>
                  </a:lnTo>
                  <a:lnTo>
                    <a:pt x="32" y="62"/>
                  </a:lnTo>
                  <a:lnTo>
                    <a:pt x="32" y="62"/>
                  </a:lnTo>
                  <a:lnTo>
                    <a:pt x="22" y="36"/>
                  </a:lnTo>
                  <a:lnTo>
                    <a:pt x="12" y="18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20"/>
                  </a:lnTo>
                  <a:lnTo>
                    <a:pt x="8" y="42"/>
                  </a:lnTo>
                  <a:lnTo>
                    <a:pt x="20" y="68"/>
                  </a:lnTo>
                  <a:lnTo>
                    <a:pt x="20" y="68"/>
                  </a:lnTo>
                  <a:lnTo>
                    <a:pt x="30" y="92"/>
                  </a:lnTo>
                  <a:lnTo>
                    <a:pt x="36" y="116"/>
                  </a:lnTo>
                  <a:lnTo>
                    <a:pt x="44" y="172"/>
                  </a:lnTo>
                  <a:lnTo>
                    <a:pt x="44" y="172"/>
                  </a:lnTo>
                  <a:lnTo>
                    <a:pt x="48" y="188"/>
                  </a:lnTo>
                  <a:lnTo>
                    <a:pt x="54" y="204"/>
                  </a:lnTo>
                  <a:lnTo>
                    <a:pt x="62" y="218"/>
                  </a:lnTo>
                  <a:lnTo>
                    <a:pt x="70" y="232"/>
                  </a:lnTo>
                  <a:lnTo>
                    <a:pt x="86" y="256"/>
                  </a:lnTo>
                  <a:lnTo>
                    <a:pt x="102" y="276"/>
                  </a:lnTo>
                  <a:lnTo>
                    <a:pt x="102" y="276"/>
                  </a:lnTo>
                  <a:lnTo>
                    <a:pt x="114" y="296"/>
                  </a:lnTo>
                  <a:lnTo>
                    <a:pt x="122" y="318"/>
                  </a:lnTo>
                  <a:lnTo>
                    <a:pt x="128" y="340"/>
                  </a:lnTo>
                  <a:lnTo>
                    <a:pt x="132" y="366"/>
                  </a:lnTo>
                  <a:lnTo>
                    <a:pt x="132" y="366"/>
                  </a:lnTo>
                  <a:lnTo>
                    <a:pt x="136" y="380"/>
                  </a:lnTo>
                  <a:lnTo>
                    <a:pt x="140" y="394"/>
                  </a:lnTo>
                  <a:lnTo>
                    <a:pt x="152" y="418"/>
                  </a:lnTo>
                  <a:lnTo>
                    <a:pt x="162" y="434"/>
                  </a:lnTo>
                  <a:lnTo>
                    <a:pt x="166" y="442"/>
                  </a:lnTo>
                  <a:lnTo>
                    <a:pt x="194" y="43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97" name="Freeform 149"/>
            <p:cNvSpPr>
              <a:spLocks/>
            </p:cNvSpPr>
            <p:nvPr/>
          </p:nvSpPr>
          <p:spPr bwMode="auto">
            <a:xfrm>
              <a:off x="4346575" y="2886075"/>
              <a:ext cx="66675" cy="155575"/>
            </a:xfrm>
            <a:custGeom>
              <a:avLst/>
              <a:gdLst/>
              <a:ahLst/>
              <a:cxnLst>
                <a:cxn ang="0">
                  <a:pos x="10" y="54"/>
                </a:cxn>
                <a:cxn ang="0">
                  <a:pos x="10" y="54"/>
                </a:cxn>
                <a:cxn ang="0">
                  <a:pos x="18" y="68"/>
                </a:cxn>
                <a:cxn ang="0">
                  <a:pos x="26" y="82"/>
                </a:cxn>
                <a:cxn ang="0">
                  <a:pos x="34" y="92"/>
                </a:cxn>
                <a:cxn ang="0">
                  <a:pos x="42" y="98"/>
                </a:cxn>
                <a:cxn ang="0">
                  <a:pos x="42" y="98"/>
                </a:cxn>
                <a:cxn ang="0">
                  <a:pos x="42" y="88"/>
                </a:cxn>
                <a:cxn ang="0">
                  <a:pos x="40" y="76"/>
                </a:cxn>
                <a:cxn ang="0">
                  <a:pos x="36" y="60"/>
                </a:cxn>
                <a:cxn ang="0">
                  <a:pos x="30" y="44"/>
                </a:cxn>
                <a:cxn ang="0">
                  <a:pos x="30" y="44"/>
                </a:cxn>
                <a:cxn ang="0">
                  <a:pos x="24" y="30"/>
                </a:cxn>
                <a:cxn ang="0">
                  <a:pos x="16" y="16"/>
                </a:cxn>
                <a:cxn ang="0">
                  <a:pos x="8" y="6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0"/>
                </a:cxn>
                <a:cxn ang="0">
                  <a:pos x="2" y="22"/>
                </a:cxn>
                <a:cxn ang="0">
                  <a:pos x="6" y="38"/>
                </a:cxn>
                <a:cxn ang="0">
                  <a:pos x="10" y="54"/>
                </a:cxn>
                <a:cxn ang="0">
                  <a:pos x="10" y="54"/>
                </a:cxn>
              </a:cxnLst>
              <a:rect l="0" t="0" r="r" b="b"/>
              <a:pathLst>
                <a:path w="42" h="98">
                  <a:moveTo>
                    <a:pt x="10" y="54"/>
                  </a:moveTo>
                  <a:lnTo>
                    <a:pt x="10" y="54"/>
                  </a:lnTo>
                  <a:lnTo>
                    <a:pt x="18" y="68"/>
                  </a:lnTo>
                  <a:lnTo>
                    <a:pt x="26" y="82"/>
                  </a:lnTo>
                  <a:lnTo>
                    <a:pt x="34" y="92"/>
                  </a:lnTo>
                  <a:lnTo>
                    <a:pt x="42" y="98"/>
                  </a:lnTo>
                  <a:lnTo>
                    <a:pt x="42" y="98"/>
                  </a:lnTo>
                  <a:lnTo>
                    <a:pt x="42" y="88"/>
                  </a:lnTo>
                  <a:lnTo>
                    <a:pt x="40" y="76"/>
                  </a:lnTo>
                  <a:lnTo>
                    <a:pt x="36" y="60"/>
                  </a:lnTo>
                  <a:lnTo>
                    <a:pt x="30" y="44"/>
                  </a:lnTo>
                  <a:lnTo>
                    <a:pt x="30" y="44"/>
                  </a:lnTo>
                  <a:lnTo>
                    <a:pt x="24" y="30"/>
                  </a:lnTo>
                  <a:lnTo>
                    <a:pt x="16" y="16"/>
                  </a:lnTo>
                  <a:lnTo>
                    <a:pt x="8" y="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2" y="22"/>
                  </a:lnTo>
                  <a:lnTo>
                    <a:pt x="6" y="38"/>
                  </a:lnTo>
                  <a:lnTo>
                    <a:pt x="10" y="54"/>
                  </a:lnTo>
                  <a:lnTo>
                    <a:pt x="10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98" name="Freeform 150"/>
            <p:cNvSpPr>
              <a:spLocks/>
            </p:cNvSpPr>
            <p:nvPr/>
          </p:nvSpPr>
          <p:spPr bwMode="auto">
            <a:xfrm>
              <a:off x="4562475" y="2616200"/>
              <a:ext cx="346075" cy="768350"/>
            </a:xfrm>
            <a:custGeom>
              <a:avLst/>
              <a:gdLst/>
              <a:ahLst/>
              <a:cxnLst>
                <a:cxn ang="0">
                  <a:pos x="198" y="22"/>
                </a:cxn>
                <a:cxn ang="0">
                  <a:pos x="186" y="40"/>
                </a:cxn>
                <a:cxn ang="0">
                  <a:pos x="164" y="86"/>
                </a:cxn>
                <a:cxn ang="0">
                  <a:pos x="164" y="86"/>
                </a:cxn>
                <a:cxn ang="0">
                  <a:pos x="148" y="120"/>
                </a:cxn>
                <a:cxn ang="0">
                  <a:pos x="108" y="176"/>
                </a:cxn>
                <a:cxn ang="0">
                  <a:pos x="100" y="188"/>
                </a:cxn>
                <a:cxn ang="0">
                  <a:pos x="86" y="224"/>
                </a:cxn>
                <a:cxn ang="0">
                  <a:pos x="78" y="272"/>
                </a:cxn>
                <a:cxn ang="0">
                  <a:pos x="74" y="294"/>
                </a:cxn>
                <a:cxn ang="0">
                  <a:pos x="60" y="334"/>
                </a:cxn>
                <a:cxn ang="0">
                  <a:pos x="34" y="374"/>
                </a:cxn>
                <a:cxn ang="0">
                  <a:pos x="26" y="388"/>
                </a:cxn>
                <a:cxn ang="0">
                  <a:pos x="10" y="426"/>
                </a:cxn>
                <a:cxn ang="0">
                  <a:pos x="2" y="456"/>
                </a:cxn>
                <a:cxn ang="0">
                  <a:pos x="8" y="468"/>
                </a:cxn>
                <a:cxn ang="0">
                  <a:pos x="48" y="476"/>
                </a:cxn>
                <a:cxn ang="0">
                  <a:pos x="54" y="468"/>
                </a:cxn>
                <a:cxn ang="0">
                  <a:pos x="76" y="424"/>
                </a:cxn>
                <a:cxn ang="0">
                  <a:pos x="84" y="396"/>
                </a:cxn>
                <a:cxn ang="0">
                  <a:pos x="88" y="370"/>
                </a:cxn>
                <a:cxn ang="0">
                  <a:pos x="102" y="328"/>
                </a:cxn>
                <a:cxn ang="0">
                  <a:pos x="126" y="292"/>
                </a:cxn>
                <a:cxn ang="0">
                  <a:pos x="140" y="272"/>
                </a:cxn>
                <a:cxn ang="0">
                  <a:pos x="164" y="228"/>
                </a:cxn>
                <a:cxn ang="0">
                  <a:pos x="172" y="202"/>
                </a:cxn>
                <a:cxn ang="0">
                  <a:pos x="176" y="170"/>
                </a:cxn>
                <a:cxn ang="0">
                  <a:pos x="182" y="134"/>
                </a:cxn>
                <a:cxn ang="0">
                  <a:pos x="196" y="100"/>
                </a:cxn>
                <a:cxn ang="0">
                  <a:pos x="206" y="74"/>
                </a:cxn>
                <a:cxn ang="0">
                  <a:pos x="216" y="36"/>
                </a:cxn>
                <a:cxn ang="0">
                  <a:pos x="218" y="0"/>
                </a:cxn>
              </a:cxnLst>
              <a:rect l="0" t="0" r="r" b="b"/>
              <a:pathLst>
                <a:path w="218" h="484">
                  <a:moveTo>
                    <a:pt x="198" y="22"/>
                  </a:moveTo>
                  <a:lnTo>
                    <a:pt x="198" y="22"/>
                  </a:lnTo>
                  <a:lnTo>
                    <a:pt x="194" y="26"/>
                  </a:lnTo>
                  <a:lnTo>
                    <a:pt x="186" y="40"/>
                  </a:lnTo>
                  <a:lnTo>
                    <a:pt x="174" y="60"/>
                  </a:lnTo>
                  <a:lnTo>
                    <a:pt x="164" y="86"/>
                  </a:lnTo>
                  <a:lnTo>
                    <a:pt x="164" y="86"/>
                  </a:lnTo>
                  <a:lnTo>
                    <a:pt x="164" y="86"/>
                  </a:lnTo>
                  <a:lnTo>
                    <a:pt x="156" y="104"/>
                  </a:lnTo>
                  <a:lnTo>
                    <a:pt x="148" y="120"/>
                  </a:lnTo>
                  <a:lnTo>
                    <a:pt x="128" y="148"/>
                  </a:lnTo>
                  <a:lnTo>
                    <a:pt x="108" y="176"/>
                  </a:lnTo>
                  <a:lnTo>
                    <a:pt x="108" y="176"/>
                  </a:lnTo>
                  <a:lnTo>
                    <a:pt x="100" y="188"/>
                  </a:lnTo>
                  <a:lnTo>
                    <a:pt x="94" y="200"/>
                  </a:lnTo>
                  <a:lnTo>
                    <a:pt x="86" y="224"/>
                  </a:lnTo>
                  <a:lnTo>
                    <a:pt x="80" y="248"/>
                  </a:lnTo>
                  <a:lnTo>
                    <a:pt x="78" y="272"/>
                  </a:lnTo>
                  <a:lnTo>
                    <a:pt x="74" y="294"/>
                  </a:lnTo>
                  <a:lnTo>
                    <a:pt x="74" y="294"/>
                  </a:lnTo>
                  <a:lnTo>
                    <a:pt x="68" y="314"/>
                  </a:lnTo>
                  <a:lnTo>
                    <a:pt x="60" y="334"/>
                  </a:lnTo>
                  <a:lnTo>
                    <a:pt x="48" y="354"/>
                  </a:lnTo>
                  <a:lnTo>
                    <a:pt x="34" y="374"/>
                  </a:lnTo>
                  <a:lnTo>
                    <a:pt x="34" y="374"/>
                  </a:lnTo>
                  <a:lnTo>
                    <a:pt x="26" y="388"/>
                  </a:lnTo>
                  <a:lnTo>
                    <a:pt x="20" y="400"/>
                  </a:lnTo>
                  <a:lnTo>
                    <a:pt x="10" y="426"/>
                  </a:lnTo>
                  <a:lnTo>
                    <a:pt x="4" y="446"/>
                  </a:lnTo>
                  <a:lnTo>
                    <a:pt x="2" y="456"/>
                  </a:lnTo>
                  <a:lnTo>
                    <a:pt x="0" y="466"/>
                  </a:lnTo>
                  <a:lnTo>
                    <a:pt x="8" y="468"/>
                  </a:lnTo>
                  <a:lnTo>
                    <a:pt x="44" y="484"/>
                  </a:lnTo>
                  <a:lnTo>
                    <a:pt x="48" y="476"/>
                  </a:lnTo>
                  <a:lnTo>
                    <a:pt x="48" y="476"/>
                  </a:lnTo>
                  <a:lnTo>
                    <a:pt x="54" y="468"/>
                  </a:lnTo>
                  <a:lnTo>
                    <a:pt x="64" y="450"/>
                  </a:lnTo>
                  <a:lnTo>
                    <a:pt x="76" y="424"/>
                  </a:lnTo>
                  <a:lnTo>
                    <a:pt x="80" y="410"/>
                  </a:lnTo>
                  <a:lnTo>
                    <a:pt x="84" y="396"/>
                  </a:lnTo>
                  <a:lnTo>
                    <a:pt x="84" y="396"/>
                  </a:lnTo>
                  <a:lnTo>
                    <a:pt x="88" y="370"/>
                  </a:lnTo>
                  <a:lnTo>
                    <a:pt x="94" y="348"/>
                  </a:lnTo>
                  <a:lnTo>
                    <a:pt x="102" y="328"/>
                  </a:lnTo>
                  <a:lnTo>
                    <a:pt x="112" y="310"/>
                  </a:lnTo>
                  <a:lnTo>
                    <a:pt x="126" y="292"/>
                  </a:lnTo>
                  <a:lnTo>
                    <a:pt x="126" y="292"/>
                  </a:lnTo>
                  <a:lnTo>
                    <a:pt x="140" y="272"/>
                  </a:lnTo>
                  <a:lnTo>
                    <a:pt x="154" y="252"/>
                  </a:lnTo>
                  <a:lnTo>
                    <a:pt x="164" y="228"/>
                  </a:lnTo>
                  <a:lnTo>
                    <a:pt x="168" y="216"/>
                  </a:lnTo>
                  <a:lnTo>
                    <a:pt x="172" y="202"/>
                  </a:lnTo>
                  <a:lnTo>
                    <a:pt x="172" y="202"/>
                  </a:lnTo>
                  <a:lnTo>
                    <a:pt x="176" y="170"/>
                  </a:lnTo>
                  <a:lnTo>
                    <a:pt x="176" y="170"/>
                  </a:lnTo>
                  <a:lnTo>
                    <a:pt x="182" y="134"/>
                  </a:lnTo>
                  <a:lnTo>
                    <a:pt x="188" y="118"/>
                  </a:lnTo>
                  <a:lnTo>
                    <a:pt x="196" y="100"/>
                  </a:lnTo>
                  <a:lnTo>
                    <a:pt x="196" y="100"/>
                  </a:lnTo>
                  <a:lnTo>
                    <a:pt x="206" y="74"/>
                  </a:lnTo>
                  <a:lnTo>
                    <a:pt x="214" y="50"/>
                  </a:lnTo>
                  <a:lnTo>
                    <a:pt x="216" y="36"/>
                  </a:lnTo>
                  <a:lnTo>
                    <a:pt x="216" y="28"/>
                  </a:lnTo>
                  <a:lnTo>
                    <a:pt x="218" y="0"/>
                  </a:lnTo>
                  <a:lnTo>
                    <a:pt x="198" y="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199" name="Freeform 151"/>
            <p:cNvSpPr>
              <a:spLocks/>
            </p:cNvSpPr>
            <p:nvPr/>
          </p:nvSpPr>
          <p:spPr bwMode="auto">
            <a:xfrm>
              <a:off x="4581525" y="2660650"/>
              <a:ext cx="307975" cy="701675"/>
            </a:xfrm>
            <a:custGeom>
              <a:avLst/>
              <a:gdLst/>
              <a:ahLst/>
              <a:cxnLst>
                <a:cxn ang="0">
                  <a:pos x="28" y="442"/>
                </a:cxn>
                <a:cxn ang="0">
                  <a:pos x="28" y="442"/>
                </a:cxn>
                <a:cxn ang="0">
                  <a:pos x="32" y="434"/>
                </a:cxn>
                <a:cxn ang="0">
                  <a:pos x="42" y="418"/>
                </a:cxn>
                <a:cxn ang="0">
                  <a:pos x="54" y="394"/>
                </a:cxn>
                <a:cxn ang="0">
                  <a:pos x="58" y="380"/>
                </a:cxn>
                <a:cxn ang="0">
                  <a:pos x="62" y="366"/>
                </a:cxn>
                <a:cxn ang="0">
                  <a:pos x="62" y="366"/>
                </a:cxn>
                <a:cxn ang="0">
                  <a:pos x="66" y="340"/>
                </a:cxn>
                <a:cxn ang="0">
                  <a:pos x="72" y="318"/>
                </a:cxn>
                <a:cxn ang="0">
                  <a:pos x="80" y="296"/>
                </a:cxn>
                <a:cxn ang="0">
                  <a:pos x="92" y="276"/>
                </a:cxn>
                <a:cxn ang="0">
                  <a:pos x="92" y="276"/>
                </a:cxn>
                <a:cxn ang="0">
                  <a:pos x="108" y="256"/>
                </a:cxn>
                <a:cxn ang="0">
                  <a:pos x="124" y="232"/>
                </a:cxn>
                <a:cxn ang="0">
                  <a:pos x="132" y="218"/>
                </a:cxn>
                <a:cxn ang="0">
                  <a:pos x="140" y="204"/>
                </a:cxn>
                <a:cxn ang="0">
                  <a:pos x="146" y="188"/>
                </a:cxn>
                <a:cxn ang="0">
                  <a:pos x="150" y="172"/>
                </a:cxn>
                <a:cxn ang="0">
                  <a:pos x="150" y="172"/>
                </a:cxn>
                <a:cxn ang="0">
                  <a:pos x="158" y="116"/>
                </a:cxn>
                <a:cxn ang="0">
                  <a:pos x="164" y="92"/>
                </a:cxn>
                <a:cxn ang="0">
                  <a:pos x="174" y="68"/>
                </a:cxn>
                <a:cxn ang="0">
                  <a:pos x="174" y="68"/>
                </a:cxn>
                <a:cxn ang="0">
                  <a:pos x="186" y="42"/>
                </a:cxn>
                <a:cxn ang="0">
                  <a:pos x="192" y="20"/>
                </a:cxn>
                <a:cxn ang="0">
                  <a:pos x="194" y="0"/>
                </a:cxn>
                <a:cxn ang="0">
                  <a:pos x="194" y="0"/>
                </a:cxn>
                <a:cxn ang="0">
                  <a:pos x="194" y="0"/>
                </a:cxn>
                <a:cxn ang="0">
                  <a:pos x="182" y="18"/>
                </a:cxn>
                <a:cxn ang="0">
                  <a:pos x="172" y="36"/>
                </a:cxn>
                <a:cxn ang="0">
                  <a:pos x="162" y="62"/>
                </a:cxn>
                <a:cxn ang="0">
                  <a:pos x="162" y="62"/>
                </a:cxn>
                <a:cxn ang="0">
                  <a:pos x="150" y="88"/>
                </a:cxn>
                <a:cxn ang="0">
                  <a:pos x="138" y="108"/>
                </a:cxn>
                <a:cxn ang="0">
                  <a:pos x="104" y="154"/>
                </a:cxn>
                <a:cxn ang="0">
                  <a:pos x="104" y="154"/>
                </a:cxn>
                <a:cxn ang="0">
                  <a:pos x="96" y="168"/>
                </a:cxn>
                <a:cxn ang="0">
                  <a:pos x="88" y="182"/>
                </a:cxn>
                <a:cxn ang="0">
                  <a:pos x="84" y="198"/>
                </a:cxn>
                <a:cxn ang="0">
                  <a:pos x="80" y="212"/>
                </a:cxn>
                <a:cxn ang="0">
                  <a:pos x="76" y="242"/>
                </a:cxn>
                <a:cxn ang="0">
                  <a:pos x="72" y="268"/>
                </a:cxn>
                <a:cxn ang="0">
                  <a:pos x="72" y="268"/>
                </a:cxn>
                <a:cxn ang="0">
                  <a:pos x="66" y="290"/>
                </a:cxn>
                <a:cxn ang="0">
                  <a:pos x="56" y="312"/>
                </a:cxn>
                <a:cxn ang="0">
                  <a:pos x="44" y="332"/>
                </a:cxn>
                <a:cxn ang="0">
                  <a:pos x="30" y="354"/>
                </a:cxn>
                <a:cxn ang="0">
                  <a:pos x="30" y="354"/>
                </a:cxn>
                <a:cxn ang="0">
                  <a:pos x="22" y="366"/>
                </a:cxn>
                <a:cxn ang="0">
                  <a:pos x="16" y="378"/>
                </a:cxn>
                <a:cxn ang="0">
                  <a:pos x="6" y="402"/>
                </a:cxn>
                <a:cxn ang="0">
                  <a:pos x="2" y="422"/>
                </a:cxn>
                <a:cxn ang="0">
                  <a:pos x="0" y="430"/>
                </a:cxn>
                <a:cxn ang="0">
                  <a:pos x="28" y="442"/>
                </a:cxn>
              </a:cxnLst>
              <a:rect l="0" t="0" r="r" b="b"/>
              <a:pathLst>
                <a:path w="194" h="442">
                  <a:moveTo>
                    <a:pt x="28" y="442"/>
                  </a:moveTo>
                  <a:lnTo>
                    <a:pt x="28" y="442"/>
                  </a:lnTo>
                  <a:lnTo>
                    <a:pt x="32" y="434"/>
                  </a:lnTo>
                  <a:lnTo>
                    <a:pt x="42" y="418"/>
                  </a:lnTo>
                  <a:lnTo>
                    <a:pt x="54" y="394"/>
                  </a:lnTo>
                  <a:lnTo>
                    <a:pt x="58" y="380"/>
                  </a:lnTo>
                  <a:lnTo>
                    <a:pt x="62" y="366"/>
                  </a:lnTo>
                  <a:lnTo>
                    <a:pt x="62" y="366"/>
                  </a:lnTo>
                  <a:lnTo>
                    <a:pt x="66" y="340"/>
                  </a:lnTo>
                  <a:lnTo>
                    <a:pt x="72" y="318"/>
                  </a:lnTo>
                  <a:lnTo>
                    <a:pt x="80" y="296"/>
                  </a:lnTo>
                  <a:lnTo>
                    <a:pt x="92" y="276"/>
                  </a:lnTo>
                  <a:lnTo>
                    <a:pt x="92" y="276"/>
                  </a:lnTo>
                  <a:lnTo>
                    <a:pt x="108" y="256"/>
                  </a:lnTo>
                  <a:lnTo>
                    <a:pt x="124" y="232"/>
                  </a:lnTo>
                  <a:lnTo>
                    <a:pt x="132" y="218"/>
                  </a:lnTo>
                  <a:lnTo>
                    <a:pt x="140" y="204"/>
                  </a:lnTo>
                  <a:lnTo>
                    <a:pt x="146" y="188"/>
                  </a:lnTo>
                  <a:lnTo>
                    <a:pt x="150" y="172"/>
                  </a:lnTo>
                  <a:lnTo>
                    <a:pt x="150" y="172"/>
                  </a:lnTo>
                  <a:lnTo>
                    <a:pt x="158" y="116"/>
                  </a:lnTo>
                  <a:lnTo>
                    <a:pt x="164" y="92"/>
                  </a:lnTo>
                  <a:lnTo>
                    <a:pt x="174" y="68"/>
                  </a:lnTo>
                  <a:lnTo>
                    <a:pt x="174" y="68"/>
                  </a:lnTo>
                  <a:lnTo>
                    <a:pt x="186" y="42"/>
                  </a:lnTo>
                  <a:lnTo>
                    <a:pt x="192" y="2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82" y="18"/>
                  </a:lnTo>
                  <a:lnTo>
                    <a:pt x="172" y="36"/>
                  </a:lnTo>
                  <a:lnTo>
                    <a:pt x="162" y="62"/>
                  </a:lnTo>
                  <a:lnTo>
                    <a:pt x="162" y="62"/>
                  </a:lnTo>
                  <a:lnTo>
                    <a:pt x="150" y="88"/>
                  </a:lnTo>
                  <a:lnTo>
                    <a:pt x="138" y="108"/>
                  </a:lnTo>
                  <a:lnTo>
                    <a:pt x="104" y="154"/>
                  </a:lnTo>
                  <a:lnTo>
                    <a:pt x="104" y="154"/>
                  </a:lnTo>
                  <a:lnTo>
                    <a:pt x="96" y="168"/>
                  </a:lnTo>
                  <a:lnTo>
                    <a:pt x="88" y="182"/>
                  </a:lnTo>
                  <a:lnTo>
                    <a:pt x="84" y="198"/>
                  </a:lnTo>
                  <a:lnTo>
                    <a:pt x="80" y="212"/>
                  </a:lnTo>
                  <a:lnTo>
                    <a:pt x="76" y="242"/>
                  </a:lnTo>
                  <a:lnTo>
                    <a:pt x="72" y="268"/>
                  </a:lnTo>
                  <a:lnTo>
                    <a:pt x="72" y="268"/>
                  </a:lnTo>
                  <a:lnTo>
                    <a:pt x="66" y="290"/>
                  </a:lnTo>
                  <a:lnTo>
                    <a:pt x="56" y="312"/>
                  </a:lnTo>
                  <a:lnTo>
                    <a:pt x="44" y="332"/>
                  </a:lnTo>
                  <a:lnTo>
                    <a:pt x="30" y="354"/>
                  </a:lnTo>
                  <a:lnTo>
                    <a:pt x="30" y="354"/>
                  </a:lnTo>
                  <a:lnTo>
                    <a:pt x="22" y="366"/>
                  </a:lnTo>
                  <a:lnTo>
                    <a:pt x="16" y="378"/>
                  </a:lnTo>
                  <a:lnTo>
                    <a:pt x="6" y="402"/>
                  </a:lnTo>
                  <a:lnTo>
                    <a:pt x="2" y="422"/>
                  </a:lnTo>
                  <a:lnTo>
                    <a:pt x="0" y="430"/>
                  </a:lnTo>
                  <a:lnTo>
                    <a:pt x="28" y="44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200" name="Freeform 152"/>
            <p:cNvSpPr>
              <a:spLocks/>
            </p:cNvSpPr>
            <p:nvPr/>
          </p:nvSpPr>
          <p:spPr bwMode="auto">
            <a:xfrm>
              <a:off x="4730750" y="2886075"/>
              <a:ext cx="66675" cy="155575"/>
            </a:xfrm>
            <a:custGeom>
              <a:avLst/>
              <a:gdLst/>
              <a:ahLst/>
              <a:cxnLst>
                <a:cxn ang="0">
                  <a:pos x="12" y="44"/>
                </a:cxn>
                <a:cxn ang="0">
                  <a:pos x="12" y="44"/>
                </a:cxn>
                <a:cxn ang="0">
                  <a:pos x="6" y="60"/>
                </a:cxn>
                <a:cxn ang="0">
                  <a:pos x="2" y="76"/>
                </a:cxn>
                <a:cxn ang="0">
                  <a:pos x="0" y="88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8" y="92"/>
                </a:cxn>
                <a:cxn ang="0">
                  <a:pos x="16" y="82"/>
                </a:cxn>
                <a:cxn ang="0">
                  <a:pos x="24" y="68"/>
                </a:cxn>
                <a:cxn ang="0">
                  <a:pos x="32" y="54"/>
                </a:cxn>
                <a:cxn ang="0">
                  <a:pos x="32" y="54"/>
                </a:cxn>
                <a:cxn ang="0">
                  <a:pos x="36" y="38"/>
                </a:cxn>
                <a:cxn ang="0">
                  <a:pos x="40" y="22"/>
                </a:cxn>
                <a:cxn ang="0">
                  <a:pos x="42" y="10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4" y="6"/>
                </a:cxn>
                <a:cxn ang="0">
                  <a:pos x="26" y="16"/>
                </a:cxn>
                <a:cxn ang="0">
                  <a:pos x="18" y="30"/>
                </a:cxn>
                <a:cxn ang="0">
                  <a:pos x="12" y="44"/>
                </a:cxn>
                <a:cxn ang="0">
                  <a:pos x="12" y="44"/>
                </a:cxn>
              </a:cxnLst>
              <a:rect l="0" t="0" r="r" b="b"/>
              <a:pathLst>
                <a:path w="42" h="98">
                  <a:moveTo>
                    <a:pt x="12" y="44"/>
                  </a:moveTo>
                  <a:lnTo>
                    <a:pt x="12" y="44"/>
                  </a:lnTo>
                  <a:lnTo>
                    <a:pt x="6" y="60"/>
                  </a:lnTo>
                  <a:lnTo>
                    <a:pt x="2" y="76"/>
                  </a:lnTo>
                  <a:lnTo>
                    <a:pt x="0" y="88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8" y="92"/>
                  </a:lnTo>
                  <a:lnTo>
                    <a:pt x="16" y="82"/>
                  </a:lnTo>
                  <a:lnTo>
                    <a:pt x="24" y="68"/>
                  </a:lnTo>
                  <a:lnTo>
                    <a:pt x="32" y="54"/>
                  </a:lnTo>
                  <a:lnTo>
                    <a:pt x="32" y="54"/>
                  </a:lnTo>
                  <a:lnTo>
                    <a:pt x="36" y="38"/>
                  </a:lnTo>
                  <a:lnTo>
                    <a:pt x="40" y="22"/>
                  </a:lnTo>
                  <a:lnTo>
                    <a:pt x="42" y="1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6"/>
                  </a:lnTo>
                  <a:lnTo>
                    <a:pt x="26" y="16"/>
                  </a:lnTo>
                  <a:lnTo>
                    <a:pt x="18" y="30"/>
                  </a:lnTo>
                  <a:lnTo>
                    <a:pt x="12" y="44"/>
                  </a:lnTo>
                  <a:lnTo>
                    <a:pt x="12" y="4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201" name="Freeform 153"/>
            <p:cNvSpPr>
              <a:spLocks/>
            </p:cNvSpPr>
            <p:nvPr/>
          </p:nvSpPr>
          <p:spPr bwMode="auto">
            <a:xfrm>
              <a:off x="4616450" y="3092450"/>
              <a:ext cx="768350" cy="346075"/>
            </a:xfrm>
            <a:custGeom>
              <a:avLst/>
              <a:gdLst/>
              <a:ahLst/>
              <a:cxnLst>
                <a:cxn ang="0">
                  <a:pos x="456" y="2"/>
                </a:cxn>
                <a:cxn ang="0">
                  <a:pos x="434" y="4"/>
                </a:cxn>
                <a:cxn ang="0">
                  <a:pos x="384" y="22"/>
                </a:cxn>
                <a:cxn ang="0">
                  <a:pos x="384" y="22"/>
                </a:cxn>
                <a:cxn ang="0">
                  <a:pos x="350" y="36"/>
                </a:cxn>
                <a:cxn ang="0">
                  <a:pos x="282" y="46"/>
                </a:cxn>
                <a:cxn ang="0">
                  <a:pos x="268" y="50"/>
                </a:cxn>
                <a:cxn ang="0">
                  <a:pos x="232" y="64"/>
                </a:cxn>
                <a:cxn ang="0">
                  <a:pos x="192" y="92"/>
                </a:cxn>
                <a:cxn ang="0">
                  <a:pos x="174" y="106"/>
                </a:cxn>
                <a:cxn ang="0">
                  <a:pos x="136" y="124"/>
                </a:cxn>
                <a:cxn ang="0">
                  <a:pos x="88" y="134"/>
                </a:cxn>
                <a:cxn ang="0">
                  <a:pos x="74" y="138"/>
                </a:cxn>
                <a:cxn ang="0">
                  <a:pos x="36" y="154"/>
                </a:cxn>
                <a:cxn ang="0">
                  <a:pos x="8" y="170"/>
                </a:cxn>
                <a:cxn ang="0">
                  <a:pos x="4" y="182"/>
                </a:cxn>
                <a:cxn ang="0">
                  <a:pos x="28" y="216"/>
                </a:cxn>
                <a:cxn ang="0">
                  <a:pos x="36" y="214"/>
                </a:cxn>
                <a:cxn ang="0">
                  <a:pos x="84" y="200"/>
                </a:cxn>
                <a:cxn ang="0">
                  <a:pos x="110" y="184"/>
                </a:cxn>
                <a:cxn ang="0">
                  <a:pos x="130" y="170"/>
                </a:cxn>
                <a:cxn ang="0">
                  <a:pos x="170" y="150"/>
                </a:cxn>
                <a:cxn ang="0">
                  <a:pos x="212" y="140"/>
                </a:cxn>
                <a:cxn ang="0">
                  <a:pos x="236" y="138"/>
                </a:cxn>
                <a:cxn ang="0">
                  <a:pos x="284" y="124"/>
                </a:cxn>
                <a:cxn ang="0">
                  <a:pos x="308" y="110"/>
                </a:cxn>
                <a:cxn ang="0">
                  <a:pos x="336" y="90"/>
                </a:cxn>
                <a:cxn ang="0">
                  <a:pos x="380" y="62"/>
                </a:cxn>
                <a:cxn ang="0">
                  <a:pos x="398" y="54"/>
                </a:cxn>
                <a:cxn ang="0">
                  <a:pos x="444" y="32"/>
                </a:cxn>
                <a:cxn ang="0">
                  <a:pos x="462" y="20"/>
                </a:cxn>
                <a:cxn ang="0">
                  <a:pos x="456" y="2"/>
                </a:cxn>
              </a:cxnLst>
              <a:rect l="0" t="0" r="r" b="b"/>
              <a:pathLst>
                <a:path w="484" h="218">
                  <a:moveTo>
                    <a:pt x="456" y="2"/>
                  </a:moveTo>
                  <a:lnTo>
                    <a:pt x="456" y="2"/>
                  </a:lnTo>
                  <a:lnTo>
                    <a:pt x="448" y="2"/>
                  </a:lnTo>
                  <a:lnTo>
                    <a:pt x="434" y="4"/>
                  </a:lnTo>
                  <a:lnTo>
                    <a:pt x="410" y="12"/>
                  </a:lnTo>
                  <a:lnTo>
                    <a:pt x="384" y="22"/>
                  </a:lnTo>
                  <a:lnTo>
                    <a:pt x="384" y="22"/>
                  </a:lnTo>
                  <a:lnTo>
                    <a:pt x="384" y="22"/>
                  </a:lnTo>
                  <a:lnTo>
                    <a:pt x="366" y="30"/>
                  </a:lnTo>
                  <a:lnTo>
                    <a:pt x="350" y="36"/>
                  </a:lnTo>
                  <a:lnTo>
                    <a:pt x="314" y="42"/>
                  </a:lnTo>
                  <a:lnTo>
                    <a:pt x="282" y="46"/>
                  </a:lnTo>
                  <a:lnTo>
                    <a:pt x="282" y="46"/>
                  </a:lnTo>
                  <a:lnTo>
                    <a:pt x="268" y="50"/>
                  </a:lnTo>
                  <a:lnTo>
                    <a:pt x="256" y="54"/>
                  </a:lnTo>
                  <a:lnTo>
                    <a:pt x="232" y="64"/>
                  </a:lnTo>
                  <a:lnTo>
                    <a:pt x="212" y="78"/>
                  </a:lnTo>
                  <a:lnTo>
                    <a:pt x="192" y="92"/>
                  </a:lnTo>
                  <a:lnTo>
                    <a:pt x="174" y="106"/>
                  </a:lnTo>
                  <a:lnTo>
                    <a:pt x="174" y="106"/>
                  </a:lnTo>
                  <a:lnTo>
                    <a:pt x="156" y="116"/>
                  </a:lnTo>
                  <a:lnTo>
                    <a:pt x="136" y="124"/>
                  </a:lnTo>
                  <a:lnTo>
                    <a:pt x="114" y="130"/>
                  </a:lnTo>
                  <a:lnTo>
                    <a:pt x="88" y="134"/>
                  </a:lnTo>
                  <a:lnTo>
                    <a:pt x="88" y="134"/>
                  </a:lnTo>
                  <a:lnTo>
                    <a:pt x="74" y="138"/>
                  </a:lnTo>
                  <a:lnTo>
                    <a:pt x="60" y="142"/>
                  </a:lnTo>
                  <a:lnTo>
                    <a:pt x="36" y="154"/>
                  </a:lnTo>
                  <a:lnTo>
                    <a:pt x="18" y="164"/>
                  </a:lnTo>
                  <a:lnTo>
                    <a:pt x="8" y="170"/>
                  </a:lnTo>
                  <a:lnTo>
                    <a:pt x="0" y="174"/>
                  </a:lnTo>
                  <a:lnTo>
                    <a:pt x="4" y="182"/>
                  </a:lnTo>
                  <a:lnTo>
                    <a:pt x="18" y="218"/>
                  </a:lnTo>
                  <a:lnTo>
                    <a:pt x="28" y="216"/>
                  </a:lnTo>
                  <a:lnTo>
                    <a:pt x="28" y="216"/>
                  </a:lnTo>
                  <a:lnTo>
                    <a:pt x="36" y="214"/>
                  </a:lnTo>
                  <a:lnTo>
                    <a:pt x="56" y="208"/>
                  </a:lnTo>
                  <a:lnTo>
                    <a:pt x="84" y="200"/>
                  </a:lnTo>
                  <a:lnTo>
                    <a:pt x="96" y="192"/>
                  </a:lnTo>
                  <a:lnTo>
                    <a:pt x="110" y="184"/>
                  </a:lnTo>
                  <a:lnTo>
                    <a:pt x="110" y="184"/>
                  </a:lnTo>
                  <a:lnTo>
                    <a:pt x="130" y="170"/>
                  </a:lnTo>
                  <a:lnTo>
                    <a:pt x="150" y="158"/>
                  </a:lnTo>
                  <a:lnTo>
                    <a:pt x="170" y="150"/>
                  </a:lnTo>
                  <a:lnTo>
                    <a:pt x="190" y="144"/>
                  </a:lnTo>
                  <a:lnTo>
                    <a:pt x="212" y="140"/>
                  </a:lnTo>
                  <a:lnTo>
                    <a:pt x="212" y="140"/>
                  </a:lnTo>
                  <a:lnTo>
                    <a:pt x="236" y="138"/>
                  </a:lnTo>
                  <a:lnTo>
                    <a:pt x="260" y="132"/>
                  </a:lnTo>
                  <a:lnTo>
                    <a:pt x="284" y="124"/>
                  </a:lnTo>
                  <a:lnTo>
                    <a:pt x="296" y="118"/>
                  </a:lnTo>
                  <a:lnTo>
                    <a:pt x="308" y="110"/>
                  </a:lnTo>
                  <a:lnTo>
                    <a:pt x="336" y="90"/>
                  </a:lnTo>
                  <a:lnTo>
                    <a:pt x="336" y="90"/>
                  </a:lnTo>
                  <a:lnTo>
                    <a:pt x="364" y="70"/>
                  </a:lnTo>
                  <a:lnTo>
                    <a:pt x="380" y="62"/>
                  </a:lnTo>
                  <a:lnTo>
                    <a:pt x="398" y="54"/>
                  </a:lnTo>
                  <a:lnTo>
                    <a:pt x="398" y="54"/>
                  </a:lnTo>
                  <a:lnTo>
                    <a:pt x="424" y="44"/>
                  </a:lnTo>
                  <a:lnTo>
                    <a:pt x="444" y="32"/>
                  </a:lnTo>
                  <a:lnTo>
                    <a:pt x="458" y="24"/>
                  </a:lnTo>
                  <a:lnTo>
                    <a:pt x="462" y="20"/>
                  </a:lnTo>
                  <a:lnTo>
                    <a:pt x="484" y="0"/>
                  </a:lnTo>
                  <a:lnTo>
                    <a:pt x="456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202" name="Freeform 154"/>
            <p:cNvSpPr>
              <a:spLocks/>
            </p:cNvSpPr>
            <p:nvPr/>
          </p:nvSpPr>
          <p:spPr bwMode="auto">
            <a:xfrm>
              <a:off x="4638675" y="3111500"/>
              <a:ext cx="701675" cy="307975"/>
            </a:xfrm>
            <a:custGeom>
              <a:avLst/>
              <a:gdLst/>
              <a:ahLst/>
              <a:cxnLst>
                <a:cxn ang="0">
                  <a:pos x="12" y="194"/>
                </a:cxn>
                <a:cxn ang="0">
                  <a:pos x="12" y="194"/>
                </a:cxn>
                <a:cxn ang="0">
                  <a:pos x="20" y="192"/>
                </a:cxn>
                <a:cxn ang="0">
                  <a:pos x="40" y="188"/>
                </a:cxn>
                <a:cxn ang="0">
                  <a:pos x="64" y="178"/>
                </a:cxn>
                <a:cxn ang="0">
                  <a:pos x="76" y="172"/>
                </a:cxn>
                <a:cxn ang="0">
                  <a:pos x="88" y="164"/>
                </a:cxn>
                <a:cxn ang="0">
                  <a:pos x="88" y="164"/>
                </a:cxn>
                <a:cxn ang="0">
                  <a:pos x="110" y="150"/>
                </a:cxn>
                <a:cxn ang="0">
                  <a:pos x="130" y="138"/>
                </a:cxn>
                <a:cxn ang="0">
                  <a:pos x="152" y="128"/>
                </a:cxn>
                <a:cxn ang="0">
                  <a:pos x="174" y="122"/>
                </a:cxn>
                <a:cxn ang="0">
                  <a:pos x="174" y="122"/>
                </a:cxn>
                <a:cxn ang="0">
                  <a:pos x="200" y="118"/>
                </a:cxn>
                <a:cxn ang="0">
                  <a:pos x="230" y="114"/>
                </a:cxn>
                <a:cxn ang="0">
                  <a:pos x="244" y="110"/>
                </a:cxn>
                <a:cxn ang="0">
                  <a:pos x="260" y="106"/>
                </a:cxn>
                <a:cxn ang="0">
                  <a:pos x="274" y="98"/>
                </a:cxn>
                <a:cxn ang="0">
                  <a:pos x="288" y="90"/>
                </a:cxn>
                <a:cxn ang="0">
                  <a:pos x="288" y="90"/>
                </a:cxn>
                <a:cxn ang="0">
                  <a:pos x="334" y="56"/>
                </a:cxn>
                <a:cxn ang="0">
                  <a:pos x="354" y="44"/>
                </a:cxn>
                <a:cxn ang="0">
                  <a:pos x="380" y="32"/>
                </a:cxn>
                <a:cxn ang="0">
                  <a:pos x="380" y="32"/>
                </a:cxn>
                <a:cxn ang="0">
                  <a:pos x="406" y="22"/>
                </a:cxn>
                <a:cxn ang="0">
                  <a:pos x="424" y="12"/>
                </a:cxn>
                <a:cxn ang="0">
                  <a:pos x="442" y="0"/>
                </a:cxn>
                <a:cxn ang="0">
                  <a:pos x="442" y="0"/>
                </a:cxn>
                <a:cxn ang="0">
                  <a:pos x="442" y="0"/>
                </a:cxn>
                <a:cxn ang="0">
                  <a:pos x="422" y="2"/>
                </a:cxn>
                <a:cxn ang="0">
                  <a:pos x="400" y="8"/>
                </a:cxn>
                <a:cxn ang="0">
                  <a:pos x="374" y="20"/>
                </a:cxn>
                <a:cxn ang="0">
                  <a:pos x="374" y="20"/>
                </a:cxn>
                <a:cxn ang="0">
                  <a:pos x="350" y="30"/>
                </a:cxn>
                <a:cxn ang="0">
                  <a:pos x="326" y="36"/>
                </a:cxn>
                <a:cxn ang="0">
                  <a:pos x="270" y="44"/>
                </a:cxn>
                <a:cxn ang="0">
                  <a:pos x="270" y="44"/>
                </a:cxn>
                <a:cxn ang="0">
                  <a:pos x="254" y="48"/>
                </a:cxn>
                <a:cxn ang="0">
                  <a:pos x="238" y="54"/>
                </a:cxn>
                <a:cxn ang="0">
                  <a:pos x="224" y="62"/>
                </a:cxn>
                <a:cxn ang="0">
                  <a:pos x="210" y="70"/>
                </a:cxn>
                <a:cxn ang="0">
                  <a:pos x="186" y="86"/>
                </a:cxn>
                <a:cxn ang="0">
                  <a:pos x="166" y="102"/>
                </a:cxn>
                <a:cxn ang="0">
                  <a:pos x="166" y="102"/>
                </a:cxn>
                <a:cxn ang="0">
                  <a:pos x="146" y="114"/>
                </a:cxn>
                <a:cxn ang="0">
                  <a:pos x="124" y="122"/>
                </a:cxn>
                <a:cxn ang="0">
                  <a:pos x="102" y="128"/>
                </a:cxn>
                <a:cxn ang="0">
                  <a:pos x="76" y="132"/>
                </a:cxn>
                <a:cxn ang="0">
                  <a:pos x="76" y="132"/>
                </a:cxn>
                <a:cxn ang="0">
                  <a:pos x="62" y="136"/>
                </a:cxn>
                <a:cxn ang="0">
                  <a:pos x="48" y="140"/>
                </a:cxn>
                <a:cxn ang="0">
                  <a:pos x="24" y="152"/>
                </a:cxn>
                <a:cxn ang="0">
                  <a:pos x="8" y="162"/>
                </a:cxn>
                <a:cxn ang="0">
                  <a:pos x="0" y="166"/>
                </a:cxn>
                <a:cxn ang="0">
                  <a:pos x="12" y="194"/>
                </a:cxn>
              </a:cxnLst>
              <a:rect l="0" t="0" r="r" b="b"/>
              <a:pathLst>
                <a:path w="442" h="194">
                  <a:moveTo>
                    <a:pt x="12" y="194"/>
                  </a:moveTo>
                  <a:lnTo>
                    <a:pt x="12" y="194"/>
                  </a:lnTo>
                  <a:lnTo>
                    <a:pt x="20" y="192"/>
                  </a:lnTo>
                  <a:lnTo>
                    <a:pt x="40" y="188"/>
                  </a:lnTo>
                  <a:lnTo>
                    <a:pt x="64" y="178"/>
                  </a:lnTo>
                  <a:lnTo>
                    <a:pt x="76" y="172"/>
                  </a:lnTo>
                  <a:lnTo>
                    <a:pt x="88" y="164"/>
                  </a:lnTo>
                  <a:lnTo>
                    <a:pt x="88" y="164"/>
                  </a:lnTo>
                  <a:lnTo>
                    <a:pt x="110" y="150"/>
                  </a:lnTo>
                  <a:lnTo>
                    <a:pt x="130" y="138"/>
                  </a:lnTo>
                  <a:lnTo>
                    <a:pt x="152" y="128"/>
                  </a:lnTo>
                  <a:lnTo>
                    <a:pt x="174" y="122"/>
                  </a:lnTo>
                  <a:lnTo>
                    <a:pt x="174" y="122"/>
                  </a:lnTo>
                  <a:lnTo>
                    <a:pt x="200" y="118"/>
                  </a:lnTo>
                  <a:lnTo>
                    <a:pt x="230" y="114"/>
                  </a:lnTo>
                  <a:lnTo>
                    <a:pt x="244" y="110"/>
                  </a:lnTo>
                  <a:lnTo>
                    <a:pt x="260" y="106"/>
                  </a:lnTo>
                  <a:lnTo>
                    <a:pt x="274" y="98"/>
                  </a:lnTo>
                  <a:lnTo>
                    <a:pt x="288" y="90"/>
                  </a:lnTo>
                  <a:lnTo>
                    <a:pt x="288" y="90"/>
                  </a:lnTo>
                  <a:lnTo>
                    <a:pt x="334" y="56"/>
                  </a:lnTo>
                  <a:lnTo>
                    <a:pt x="354" y="44"/>
                  </a:lnTo>
                  <a:lnTo>
                    <a:pt x="380" y="32"/>
                  </a:lnTo>
                  <a:lnTo>
                    <a:pt x="380" y="32"/>
                  </a:lnTo>
                  <a:lnTo>
                    <a:pt x="406" y="22"/>
                  </a:lnTo>
                  <a:lnTo>
                    <a:pt x="424" y="12"/>
                  </a:lnTo>
                  <a:lnTo>
                    <a:pt x="442" y="0"/>
                  </a:lnTo>
                  <a:lnTo>
                    <a:pt x="442" y="0"/>
                  </a:lnTo>
                  <a:lnTo>
                    <a:pt x="442" y="0"/>
                  </a:lnTo>
                  <a:lnTo>
                    <a:pt x="422" y="2"/>
                  </a:lnTo>
                  <a:lnTo>
                    <a:pt x="400" y="8"/>
                  </a:lnTo>
                  <a:lnTo>
                    <a:pt x="374" y="20"/>
                  </a:lnTo>
                  <a:lnTo>
                    <a:pt x="374" y="20"/>
                  </a:lnTo>
                  <a:lnTo>
                    <a:pt x="350" y="30"/>
                  </a:lnTo>
                  <a:lnTo>
                    <a:pt x="326" y="36"/>
                  </a:lnTo>
                  <a:lnTo>
                    <a:pt x="270" y="44"/>
                  </a:lnTo>
                  <a:lnTo>
                    <a:pt x="270" y="44"/>
                  </a:lnTo>
                  <a:lnTo>
                    <a:pt x="254" y="48"/>
                  </a:lnTo>
                  <a:lnTo>
                    <a:pt x="238" y="54"/>
                  </a:lnTo>
                  <a:lnTo>
                    <a:pt x="224" y="62"/>
                  </a:lnTo>
                  <a:lnTo>
                    <a:pt x="210" y="70"/>
                  </a:lnTo>
                  <a:lnTo>
                    <a:pt x="186" y="86"/>
                  </a:lnTo>
                  <a:lnTo>
                    <a:pt x="166" y="102"/>
                  </a:lnTo>
                  <a:lnTo>
                    <a:pt x="166" y="102"/>
                  </a:lnTo>
                  <a:lnTo>
                    <a:pt x="146" y="114"/>
                  </a:lnTo>
                  <a:lnTo>
                    <a:pt x="124" y="122"/>
                  </a:lnTo>
                  <a:lnTo>
                    <a:pt x="102" y="128"/>
                  </a:lnTo>
                  <a:lnTo>
                    <a:pt x="76" y="132"/>
                  </a:lnTo>
                  <a:lnTo>
                    <a:pt x="76" y="132"/>
                  </a:lnTo>
                  <a:lnTo>
                    <a:pt x="62" y="136"/>
                  </a:lnTo>
                  <a:lnTo>
                    <a:pt x="48" y="140"/>
                  </a:lnTo>
                  <a:lnTo>
                    <a:pt x="24" y="152"/>
                  </a:lnTo>
                  <a:lnTo>
                    <a:pt x="8" y="162"/>
                  </a:lnTo>
                  <a:lnTo>
                    <a:pt x="0" y="166"/>
                  </a:lnTo>
                  <a:lnTo>
                    <a:pt x="12" y="19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203" name="Freeform 155"/>
            <p:cNvSpPr>
              <a:spLocks/>
            </p:cNvSpPr>
            <p:nvPr/>
          </p:nvSpPr>
          <p:spPr bwMode="auto">
            <a:xfrm>
              <a:off x="4959350" y="3203575"/>
              <a:ext cx="155575" cy="66675"/>
            </a:xfrm>
            <a:custGeom>
              <a:avLst/>
              <a:gdLst/>
              <a:ahLst/>
              <a:cxnLst>
                <a:cxn ang="0">
                  <a:pos x="44" y="10"/>
                </a:cxn>
                <a:cxn ang="0">
                  <a:pos x="44" y="10"/>
                </a:cxn>
                <a:cxn ang="0">
                  <a:pos x="30" y="18"/>
                </a:cxn>
                <a:cxn ang="0">
                  <a:pos x="16" y="26"/>
                </a:cxn>
                <a:cxn ang="0">
                  <a:pos x="6" y="34"/>
                </a:cxn>
                <a:cxn ang="0">
                  <a:pos x="0" y="42"/>
                </a:cxn>
                <a:cxn ang="0">
                  <a:pos x="0" y="42"/>
                </a:cxn>
                <a:cxn ang="0">
                  <a:pos x="10" y="42"/>
                </a:cxn>
                <a:cxn ang="0">
                  <a:pos x="22" y="40"/>
                </a:cxn>
                <a:cxn ang="0">
                  <a:pos x="38" y="36"/>
                </a:cxn>
                <a:cxn ang="0">
                  <a:pos x="54" y="30"/>
                </a:cxn>
                <a:cxn ang="0">
                  <a:pos x="54" y="30"/>
                </a:cxn>
                <a:cxn ang="0">
                  <a:pos x="68" y="24"/>
                </a:cxn>
                <a:cxn ang="0">
                  <a:pos x="82" y="16"/>
                </a:cxn>
                <a:cxn ang="0">
                  <a:pos x="92" y="8"/>
                </a:cxn>
                <a:cxn ang="0">
                  <a:pos x="98" y="0"/>
                </a:cxn>
                <a:cxn ang="0">
                  <a:pos x="98" y="0"/>
                </a:cxn>
                <a:cxn ang="0">
                  <a:pos x="88" y="0"/>
                </a:cxn>
                <a:cxn ang="0">
                  <a:pos x="76" y="2"/>
                </a:cxn>
                <a:cxn ang="0">
                  <a:pos x="60" y="6"/>
                </a:cxn>
                <a:cxn ang="0">
                  <a:pos x="44" y="10"/>
                </a:cxn>
                <a:cxn ang="0">
                  <a:pos x="44" y="10"/>
                </a:cxn>
              </a:cxnLst>
              <a:rect l="0" t="0" r="r" b="b"/>
              <a:pathLst>
                <a:path w="98" h="42">
                  <a:moveTo>
                    <a:pt x="44" y="10"/>
                  </a:moveTo>
                  <a:lnTo>
                    <a:pt x="44" y="10"/>
                  </a:lnTo>
                  <a:lnTo>
                    <a:pt x="30" y="18"/>
                  </a:lnTo>
                  <a:lnTo>
                    <a:pt x="16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10" y="42"/>
                  </a:lnTo>
                  <a:lnTo>
                    <a:pt x="22" y="40"/>
                  </a:lnTo>
                  <a:lnTo>
                    <a:pt x="38" y="36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68" y="24"/>
                  </a:lnTo>
                  <a:lnTo>
                    <a:pt x="82" y="16"/>
                  </a:lnTo>
                  <a:lnTo>
                    <a:pt x="92" y="8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88" y="0"/>
                  </a:lnTo>
                  <a:lnTo>
                    <a:pt x="76" y="2"/>
                  </a:lnTo>
                  <a:lnTo>
                    <a:pt x="60" y="6"/>
                  </a:lnTo>
                  <a:lnTo>
                    <a:pt x="44" y="10"/>
                  </a:lnTo>
                  <a:lnTo>
                    <a:pt x="44" y="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204" name="Freeform 156"/>
            <p:cNvSpPr>
              <a:spLocks/>
            </p:cNvSpPr>
            <p:nvPr/>
          </p:nvSpPr>
          <p:spPr bwMode="auto">
            <a:xfrm>
              <a:off x="4616450" y="3419475"/>
              <a:ext cx="768350" cy="346075"/>
            </a:xfrm>
            <a:custGeom>
              <a:avLst/>
              <a:gdLst/>
              <a:ahLst/>
              <a:cxnLst>
                <a:cxn ang="0">
                  <a:pos x="462" y="198"/>
                </a:cxn>
                <a:cxn ang="0">
                  <a:pos x="444" y="186"/>
                </a:cxn>
                <a:cxn ang="0">
                  <a:pos x="398" y="164"/>
                </a:cxn>
                <a:cxn ang="0">
                  <a:pos x="398" y="164"/>
                </a:cxn>
                <a:cxn ang="0">
                  <a:pos x="364" y="148"/>
                </a:cxn>
                <a:cxn ang="0">
                  <a:pos x="308" y="108"/>
                </a:cxn>
                <a:cxn ang="0">
                  <a:pos x="296" y="100"/>
                </a:cxn>
                <a:cxn ang="0">
                  <a:pos x="260" y="86"/>
                </a:cxn>
                <a:cxn ang="0">
                  <a:pos x="212" y="78"/>
                </a:cxn>
                <a:cxn ang="0">
                  <a:pos x="190" y="74"/>
                </a:cxn>
                <a:cxn ang="0">
                  <a:pos x="150" y="60"/>
                </a:cxn>
                <a:cxn ang="0">
                  <a:pos x="110" y="34"/>
                </a:cxn>
                <a:cxn ang="0">
                  <a:pos x="96" y="26"/>
                </a:cxn>
                <a:cxn ang="0">
                  <a:pos x="58" y="10"/>
                </a:cxn>
                <a:cxn ang="0">
                  <a:pos x="28" y="2"/>
                </a:cxn>
                <a:cxn ang="0">
                  <a:pos x="16" y="8"/>
                </a:cxn>
                <a:cxn ang="0">
                  <a:pos x="8" y="48"/>
                </a:cxn>
                <a:cxn ang="0">
                  <a:pos x="16" y="54"/>
                </a:cxn>
                <a:cxn ang="0">
                  <a:pos x="60" y="76"/>
                </a:cxn>
                <a:cxn ang="0">
                  <a:pos x="88" y="84"/>
                </a:cxn>
                <a:cxn ang="0">
                  <a:pos x="114" y="88"/>
                </a:cxn>
                <a:cxn ang="0">
                  <a:pos x="156" y="102"/>
                </a:cxn>
                <a:cxn ang="0">
                  <a:pos x="192" y="126"/>
                </a:cxn>
                <a:cxn ang="0">
                  <a:pos x="212" y="140"/>
                </a:cxn>
                <a:cxn ang="0">
                  <a:pos x="256" y="164"/>
                </a:cxn>
                <a:cxn ang="0">
                  <a:pos x="282" y="172"/>
                </a:cxn>
                <a:cxn ang="0">
                  <a:pos x="314" y="176"/>
                </a:cxn>
                <a:cxn ang="0">
                  <a:pos x="366" y="188"/>
                </a:cxn>
                <a:cxn ang="0">
                  <a:pos x="384" y="196"/>
                </a:cxn>
                <a:cxn ang="0">
                  <a:pos x="434" y="214"/>
                </a:cxn>
                <a:cxn ang="0">
                  <a:pos x="456" y="216"/>
                </a:cxn>
                <a:cxn ang="0">
                  <a:pos x="462" y="198"/>
                </a:cxn>
              </a:cxnLst>
              <a:rect l="0" t="0" r="r" b="b"/>
              <a:pathLst>
                <a:path w="484" h="218">
                  <a:moveTo>
                    <a:pt x="462" y="198"/>
                  </a:moveTo>
                  <a:lnTo>
                    <a:pt x="462" y="198"/>
                  </a:lnTo>
                  <a:lnTo>
                    <a:pt x="458" y="194"/>
                  </a:lnTo>
                  <a:lnTo>
                    <a:pt x="444" y="186"/>
                  </a:lnTo>
                  <a:lnTo>
                    <a:pt x="424" y="174"/>
                  </a:lnTo>
                  <a:lnTo>
                    <a:pt x="398" y="164"/>
                  </a:lnTo>
                  <a:lnTo>
                    <a:pt x="398" y="164"/>
                  </a:lnTo>
                  <a:lnTo>
                    <a:pt x="398" y="164"/>
                  </a:lnTo>
                  <a:lnTo>
                    <a:pt x="380" y="156"/>
                  </a:lnTo>
                  <a:lnTo>
                    <a:pt x="364" y="148"/>
                  </a:lnTo>
                  <a:lnTo>
                    <a:pt x="336" y="128"/>
                  </a:lnTo>
                  <a:lnTo>
                    <a:pt x="308" y="108"/>
                  </a:lnTo>
                  <a:lnTo>
                    <a:pt x="308" y="108"/>
                  </a:lnTo>
                  <a:lnTo>
                    <a:pt x="296" y="100"/>
                  </a:lnTo>
                  <a:lnTo>
                    <a:pt x="284" y="94"/>
                  </a:lnTo>
                  <a:lnTo>
                    <a:pt x="260" y="86"/>
                  </a:lnTo>
                  <a:lnTo>
                    <a:pt x="236" y="80"/>
                  </a:lnTo>
                  <a:lnTo>
                    <a:pt x="212" y="78"/>
                  </a:lnTo>
                  <a:lnTo>
                    <a:pt x="190" y="74"/>
                  </a:lnTo>
                  <a:lnTo>
                    <a:pt x="190" y="74"/>
                  </a:lnTo>
                  <a:lnTo>
                    <a:pt x="170" y="68"/>
                  </a:lnTo>
                  <a:lnTo>
                    <a:pt x="150" y="60"/>
                  </a:lnTo>
                  <a:lnTo>
                    <a:pt x="130" y="48"/>
                  </a:lnTo>
                  <a:lnTo>
                    <a:pt x="110" y="34"/>
                  </a:lnTo>
                  <a:lnTo>
                    <a:pt x="110" y="34"/>
                  </a:lnTo>
                  <a:lnTo>
                    <a:pt x="96" y="26"/>
                  </a:lnTo>
                  <a:lnTo>
                    <a:pt x="84" y="20"/>
                  </a:lnTo>
                  <a:lnTo>
                    <a:pt x="58" y="10"/>
                  </a:lnTo>
                  <a:lnTo>
                    <a:pt x="38" y="4"/>
                  </a:lnTo>
                  <a:lnTo>
                    <a:pt x="28" y="2"/>
                  </a:lnTo>
                  <a:lnTo>
                    <a:pt x="18" y="0"/>
                  </a:lnTo>
                  <a:lnTo>
                    <a:pt x="16" y="8"/>
                  </a:lnTo>
                  <a:lnTo>
                    <a:pt x="0" y="44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16" y="54"/>
                  </a:lnTo>
                  <a:lnTo>
                    <a:pt x="34" y="64"/>
                  </a:lnTo>
                  <a:lnTo>
                    <a:pt x="60" y="76"/>
                  </a:lnTo>
                  <a:lnTo>
                    <a:pt x="74" y="80"/>
                  </a:lnTo>
                  <a:lnTo>
                    <a:pt x="88" y="84"/>
                  </a:lnTo>
                  <a:lnTo>
                    <a:pt x="88" y="84"/>
                  </a:lnTo>
                  <a:lnTo>
                    <a:pt x="114" y="88"/>
                  </a:lnTo>
                  <a:lnTo>
                    <a:pt x="136" y="94"/>
                  </a:lnTo>
                  <a:lnTo>
                    <a:pt x="156" y="102"/>
                  </a:lnTo>
                  <a:lnTo>
                    <a:pt x="174" y="112"/>
                  </a:lnTo>
                  <a:lnTo>
                    <a:pt x="192" y="126"/>
                  </a:lnTo>
                  <a:lnTo>
                    <a:pt x="192" y="126"/>
                  </a:lnTo>
                  <a:lnTo>
                    <a:pt x="212" y="140"/>
                  </a:lnTo>
                  <a:lnTo>
                    <a:pt x="232" y="154"/>
                  </a:lnTo>
                  <a:lnTo>
                    <a:pt x="256" y="164"/>
                  </a:lnTo>
                  <a:lnTo>
                    <a:pt x="268" y="168"/>
                  </a:lnTo>
                  <a:lnTo>
                    <a:pt x="282" y="172"/>
                  </a:lnTo>
                  <a:lnTo>
                    <a:pt x="314" y="176"/>
                  </a:lnTo>
                  <a:lnTo>
                    <a:pt x="314" y="176"/>
                  </a:lnTo>
                  <a:lnTo>
                    <a:pt x="350" y="182"/>
                  </a:lnTo>
                  <a:lnTo>
                    <a:pt x="366" y="188"/>
                  </a:lnTo>
                  <a:lnTo>
                    <a:pt x="384" y="196"/>
                  </a:lnTo>
                  <a:lnTo>
                    <a:pt x="384" y="196"/>
                  </a:lnTo>
                  <a:lnTo>
                    <a:pt x="410" y="206"/>
                  </a:lnTo>
                  <a:lnTo>
                    <a:pt x="434" y="214"/>
                  </a:lnTo>
                  <a:lnTo>
                    <a:pt x="448" y="216"/>
                  </a:lnTo>
                  <a:lnTo>
                    <a:pt x="456" y="216"/>
                  </a:lnTo>
                  <a:lnTo>
                    <a:pt x="484" y="218"/>
                  </a:lnTo>
                  <a:lnTo>
                    <a:pt x="462" y="19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205" name="Freeform 157"/>
            <p:cNvSpPr>
              <a:spLocks/>
            </p:cNvSpPr>
            <p:nvPr/>
          </p:nvSpPr>
          <p:spPr bwMode="auto">
            <a:xfrm>
              <a:off x="4638675" y="3438525"/>
              <a:ext cx="701675" cy="307975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0" y="28"/>
                </a:cxn>
                <a:cxn ang="0">
                  <a:pos x="8" y="32"/>
                </a:cxn>
                <a:cxn ang="0">
                  <a:pos x="24" y="42"/>
                </a:cxn>
                <a:cxn ang="0">
                  <a:pos x="48" y="54"/>
                </a:cxn>
                <a:cxn ang="0">
                  <a:pos x="62" y="58"/>
                </a:cxn>
                <a:cxn ang="0">
                  <a:pos x="76" y="62"/>
                </a:cxn>
                <a:cxn ang="0">
                  <a:pos x="76" y="62"/>
                </a:cxn>
                <a:cxn ang="0">
                  <a:pos x="102" y="66"/>
                </a:cxn>
                <a:cxn ang="0">
                  <a:pos x="124" y="72"/>
                </a:cxn>
                <a:cxn ang="0">
                  <a:pos x="146" y="80"/>
                </a:cxn>
                <a:cxn ang="0">
                  <a:pos x="166" y="92"/>
                </a:cxn>
                <a:cxn ang="0">
                  <a:pos x="166" y="92"/>
                </a:cxn>
                <a:cxn ang="0">
                  <a:pos x="186" y="108"/>
                </a:cxn>
                <a:cxn ang="0">
                  <a:pos x="210" y="124"/>
                </a:cxn>
                <a:cxn ang="0">
                  <a:pos x="224" y="132"/>
                </a:cxn>
                <a:cxn ang="0">
                  <a:pos x="238" y="140"/>
                </a:cxn>
                <a:cxn ang="0">
                  <a:pos x="254" y="146"/>
                </a:cxn>
                <a:cxn ang="0">
                  <a:pos x="270" y="150"/>
                </a:cxn>
                <a:cxn ang="0">
                  <a:pos x="270" y="150"/>
                </a:cxn>
                <a:cxn ang="0">
                  <a:pos x="326" y="158"/>
                </a:cxn>
                <a:cxn ang="0">
                  <a:pos x="350" y="164"/>
                </a:cxn>
                <a:cxn ang="0">
                  <a:pos x="374" y="174"/>
                </a:cxn>
                <a:cxn ang="0">
                  <a:pos x="374" y="174"/>
                </a:cxn>
                <a:cxn ang="0">
                  <a:pos x="400" y="186"/>
                </a:cxn>
                <a:cxn ang="0">
                  <a:pos x="422" y="192"/>
                </a:cxn>
                <a:cxn ang="0">
                  <a:pos x="442" y="194"/>
                </a:cxn>
                <a:cxn ang="0">
                  <a:pos x="442" y="194"/>
                </a:cxn>
                <a:cxn ang="0">
                  <a:pos x="442" y="194"/>
                </a:cxn>
                <a:cxn ang="0">
                  <a:pos x="424" y="182"/>
                </a:cxn>
                <a:cxn ang="0">
                  <a:pos x="406" y="172"/>
                </a:cxn>
                <a:cxn ang="0">
                  <a:pos x="380" y="162"/>
                </a:cxn>
                <a:cxn ang="0">
                  <a:pos x="380" y="162"/>
                </a:cxn>
                <a:cxn ang="0">
                  <a:pos x="354" y="150"/>
                </a:cxn>
                <a:cxn ang="0">
                  <a:pos x="334" y="138"/>
                </a:cxn>
                <a:cxn ang="0">
                  <a:pos x="288" y="104"/>
                </a:cxn>
                <a:cxn ang="0">
                  <a:pos x="288" y="104"/>
                </a:cxn>
                <a:cxn ang="0">
                  <a:pos x="274" y="96"/>
                </a:cxn>
                <a:cxn ang="0">
                  <a:pos x="260" y="88"/>
                </a:cxn>
                <a:cxn ang="0">
                  <a:pos x="244" y="84"/>
                </a:cxn>
                <a:cxn ang="0">
                  <a:pos x="230" y="80"/>
                </a:cxn>
                <a:cxn ang="0">
                  <a:pos x="200" y="76"/>
                </a:cxn>
                <a:cxn ang="0">
                  <a:pos x="174" y="72"/>
                </a:cxn>
                <a:cxn ang="0">
                  <a:pos x="174" y="72"/>
                </a:cxn>
                <a:cxn ang="0">
                  <a:pos x="152" y="66"/>
                </a:cxn>
                <a:cxn ang="0">
                  <a:pos x="130" y="56"/>
                </a:cxn>
                <a:cxn ang="0">
                  <a:pos x="110" y="44"/>
                </a:cxn>
                <a:cxn ang="0">
                  <a:pos x="88" y="30"/>
                </a:cxn>
                <a:cxn ang="0">
                  <a:pos x="88" y="30"/>
                </a:cxn>
                <a:cxn ang="0">
                  <a:pos x="76" y="22"/>
                </a:cxn>
                <a:cxn ang="0">
                  <a:pos x="64" y="16"/>
                </a:cxn>
                <a:cxn ang="0">
                  <a:pos x="40" y="6"/>
                </a:cxn>
                <a:cxn ang="0">
                  <a:pos x="20" y="2"/>
                </a:cxn>
                <a:cxn ang="0">
                  <a:pos x="12" y="0"/>
                </a:cxn>
                <a:cxn ang="0">
                  <a:pos x="0" y="28"/>
                </a:cxn>
              </a:cxnLst>
              <a:rect l="0" t="0" r="r" b="b"/>
              <a:pathLst>
                <a:path w="442" h="194">
                  <a:moveTo>
                    <a:pt x="0" y="28"/>
                  </a:moveTo>
                  <a:lnTo>
                    <a:pt x="0" y="28"/>
                  </a:lnTo>
                  <a:lnTo>
                    <a:pt x="8" y="32"/>
                  </a:lnTo>
                  <a:lnTo>
                    <a:pt x="24" y="42"/>
                  </a:lnTo>
                  <a:lnTo>
                    <a:pt x="48" y="54"/>
                  </a:lnTo>
                  <a:lnTo>
                    <a:pt x="62" y="58"/>
                  </a:lnTo>
                  <a:lnTo>
                    <a:pt x="76" y="62"/>
                  </a:lnTo>
                  <a:lnTo>
                    <a:pt x="76" y="62"/>
                  </a:lnTo>
                  <a:lnTo>
                    <a:pt x="102" y="66"/>
                  </a:lnTo>
                  <a:lnTo>
                    <a:pt x="124" y="72"/>
                  </a:lnTo>
                  <a:lnTo>
                    <a:pt x="146" y="80"/>
                  </a:lnTo>
                  <a:lnTo>
                    <a:pt x="166" y="92"/>
                  </a:lnTo>
                  <a:lnTo>
                    <a:pt x="166" y="92"/>
                  </a:lnTo>
                  <a:lnTo>
                    <a:pt x="186" y="108"/>
                  </a:lnTo>
                  <a:lnTo>
                    <a:pt x="210" y="124"/>
                  </a:lnTo>
                  <a:lnTo>
                    <a:pt x="224" y="132"/>
                  </a:lnTo>
                  <a:lnTo>
                    <a:pt x="238" y="140"/>
                  </a:lnTo>
                  <a:lnTo>
                    <a:pt x="254" y="146"/>
                  </a:lnTo>
                  <a:lnTo>
                    <a:pt x="270" y="150"/>
                  </a:lnTo>
                  <a:lnTo>
                    <a:pt x="270" y="150"/>
                  </a:lnTo>
                  <a:lnTo>
                    <a:pt x="326" y="158"/>
                  </a:lnTo>
                  <a:lnTo>
                    <a:pt x="350" y="164"/>
                  </a:lnTo>
                  <a:lnTo>
                    <a:pt x="374" y="174"/>
                  </a:lnTo>
                  <a:lnTo>
                    <a:pt x="374" y="174"/>
                  </a:lnTo>
                  <a:lnTo>
                    <a:pt x="400" y="186"/>
                  </a:lnTo>
                  <a:lnTo>
                    <a:pt x="422" y="192"/>
                  </a:lnTo>
                  <a:lnTo>
                    <a:pt x="442" y="194"/>
                  </a:lnTo>
                  <a:lnTo>
                    <a:pt x="442" y="194"/>
                  </a:lnTo>
                  <a:lnTo>
                    <a:pt x="442" y="194"/>
                  </a:lnTo>
                  <a:lnTo>
                    <a:pt x="424" y="182"/>
                  </a:lnTo>
                  <a:lnTo>
                    <a:pt x="406" y="172"/>
                  </a:lnTo>
                  <a:lnTo>
                    <a:pt x="380" y="162"/>
                  </a:lnTo>
                  <a:lnTo>
                    <a:pt x="380" y="162"/>
                  </a:lnTo>
                  <a:lnTo>
                    <a:pt x="354" y="150"/>
                  </a:lnTo>
                  <a:lnTo>
                    <a:pt x="334" y="138"/>
                  </a:lnTo>
                  <a:lnTo>
                    <a:pt x="288" y="104"/>
                  </a:lnTo>
                  <a:lnTo>
                    <a:pt x="288" y="104"/>
                  </a:lnTo>
                  <a:lnTo>
                    <a:pt x="274" y="96"/>
                  </a:lnTo>
                  <a:lnTo>
                    <a:pt x="260" y="88"/>
                  </a:lnTo>
                  <a:lnTo>
                    <a:pt x="244" y="84"/>
                  </a:lnTo>
                  <a:lnTo>
                    <a:pt x="230" y="80"/>
                  </a:lnTo>
                  <a:lnTo>
                    <a:pt x="200" y="76"/>
                  </a:lnTo>
                  <a:lnTo>
                    <a:pt x="174" y="72"/>
                  </a:lnTo>
                  <a:lnTo>
                    <a:pt x="174" y="72"/>
                  </a:lnTo>
                  <a:lnTo>
                    <a:pt x="152" y="66"/>
                  </a:lnTo>
                  <a:lnTo>
                    <a:pt x="130" y="56"/>
                  </a:lnTo>
                  <a:lnTo>
                    <a:pt x="110" y="44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76" y="22"/>
                  </a:lnTo>
                  <a:lnTo>
                    <a:pt x="64" y="16"/>
                  </a:lnTo>
                  <a:lnTo>
                    <a:pt x="40" y="6"/>
                  </a:lnTo>
                  <a:lnTo>
                    <a:pt x="20" y="2"/>
                  </a:lnTo>
                  <a:lnTo>
                    <a:pt x="12" y="0"/>
                  </a:lnTo>
                  <a:lnTo>
                    <a:pt x="0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206" name="Freeform 158"/>
            <p:cNvSpPr>
              <a:spLocks/>
            </p:cNvSpPr>
            <p:nvPr/>
          </p:nvSpPr>
          <p:spPr bwMode="auto">
            <a:xfrm>
              <a:off x="4959350" y="3587750"/>
              <a:ext cx="155575" cy="66675"/>
            </a:xfrm>
            <a:custGeom>
              <a:avLst/>
              <a:gdLst/>
              <a:ahLst/>
              <a:cxnLst>
                <a:cxn ang="0">
                  <a:pos x="54" y="12"/>
                </a:cxn>
                <a:cxn ang="0">
                  <a:pos x="54" y="12"/>
                </a:cxn>
                <a:cxn ang="0">
                  <a:pos x="38" y="6"/>
                </a:cxn>
                <a:cxn ang="0">
                  <a:pos x="22" y="2"/>
                </a:cxn>
                <a:cxn ang="0">
                  <a:pos x="1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6" y="8"/>
                </a:cxn>
                <a:cxn ang="0">
                  <a:pos x="16" y="16"/>
                </a:cxn>
                <a:cxn ang="0">
                  <a:pos x="30" y="24"/>
                </a:cxn>
                <a:cxn ang="0">
                  <a:pos x="44" y="32"/>
                </a:cxn>
                <a:cxn ang="0">
                  <a:pos x="44" y="32"/>
                </a:cxn>
                <a:cxn ang="0">
                  <a:pos x="60" y="36"/>
                </a:cxn>
                <a:cxn ang="0">
                  <a:pos x="76" y="40"/>
                </a:cxn>
                <a:cxn ang="0">
                  <a:pos x="88" y="42"/>
                </a:cxn>
                <a:cxn ang="0">
                  <a:pos x="98" y="42"/>
                </a:cxn>
                <a:cxn ang="0">
                  <a:pos x="98" y="42"/>
                </a:cxn>
                <a:cxn ang="0">
                  <a:pos x="92" y="34"/>
                </a:cxn>
                <a:cxn ang="0">
                  <a:pos x="82" y="26"/>
                </a:cxn>
                <a:cxn ang="0">
                  <a:pos x="68" y="18"/>
                </a:cxn>
                <a:cxn ang="0">
                  <a:pos x="54" y="12"/>
                </a:cxn>
                <a:cxn ang="0">
                  <a:pos x="54" y="12"/>
                </a:cxn>
              </a:cxnLst>
              <a:rect l="0" t="0" r="r" b="b"/>
              <a:pathLst>
                <a:path w="98" h="42">
                  <a:moveTo>
                    <a:pt x="54" y="12"/>
                  </a:moveTo>
                  <a:lnTo>
                    <a:pt x="54" y="12"/>
                  </a:lnTo>
                  <a:lnTo>
                    <a:pt x="38" y="6"/>
                  </a:lnTo>
                  <a:lnTo>
                    <a:pt x="22" y="2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8"/>
                  </a:lnTo>
                  <a:lnTo>
                    <a:pt x="16" y="16"/>
                  </a:lnTo>
                  <a:lnTo>
                    <a:pt x="30" y="24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60" y="36"/>
                  </a:lnTo>
                  <a:lnTo>
                    <a:pt x="76" y="40"/>
                  </a:lnTo>
                  <a:lnTo>
                    <a:pt x="88" y="42"/>
                  </a:lnTo>
                  <a:lnTo>
                    <a:pt x="98" y="42"/>
                  </a:lnTo>
                  <a:lnTo>
                    <a:pt x="98" y="42"/>
                  </a:lnTo>
                  <a:lnTo>
                    <a:pt x="92" y="34"/>
                  </a:lnTo>
                  <a:lnTo>
                    <a:pt x="82" y="26"/>
                  </a:lnTo>
                  <a:lnTo>
                    <a:pt x="68" y="18"/>
                  </a:lnTo>
                  <a:lnTo>
                    <a:pt x="54" y="12"/>
                  </a:lnTo>
                  <a:lnTo>
                    <a:pt x="54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207" name="Freeform 159"/>
            <p:cNvSpPr>
              <a:spLocks/>
            </p:cNvSpPr>
            <p:nvPr/>
          </p:nvSpPr>
          <p:spPr bwMode="auto">
            <a:xfrm>
              <a:off x="4562475" y="3473450"/>
              <a:ext cx="346075" cy="768350"/>
            </a:xfrm>
            <a:custGeom>
              <a:avLst/>
              <a:gdLst/>
              <a:ahLst/>
              <a:cxnLst>
                <a:cxn ang="0">
                  <a:pos x="216" y="456"/>
                </a:cxn>
                <a:cxn ang="0">
                  <a:pos x="214" y="434"/>
                </a:cxn>
                <a:cxn ang="0">
                  <a:pos x="196" y="384"/>
                </a:cxn>
                <a:cxn ang="0">
                  <a:pos x="196" y="384"/>
                </a:cxn>
                <a:cxn ang="0">
                  <a:pos x="182" y="350"/>
                </a:cxn>
                <a:cxn ang="0">
                  <a:pos x="172" y="282"/>
                </a:cxn>
                <a:cxn ang="0">
                  <a:pos x="168" y="268"/>
                </a:cxn>
                <a:cxn ang="0">
                  <a:pos x="154" y="232"/>
                </a:cxn>
                <a:cxn ang="0">
                  <a:pos x="126" y="192"/>
                </a:cxn>
                <a:cxn ang="0">
                  <a:pos x="112" y="174"/>
                </a:cxn>
                <a:cxn ang="0">
                  <a:pos x="94" y="136"/>
                </a:cxn>
                <a:cxn ang="0">
                  <a:pos x="84" y="88"/>
                </a:cxn>
                <a:cxn ang="0">
                  <a:pos x="80" y="74"/>
                </a:cxn>
                <a:cxn ang="0">
                  <a:pos x="64" y="36"/>
                </a:cxn>
                <a:cxn ang="0">
                  <a:pos x="48" y="8"/>
                </a:cxn>
                <a:cxn ang="0">
                  <a:pos x="36" y="4"/>
                </a:cxn>
                <a:cxn ang="0">
                  <a:pos x="2" y="28"/>
                </a:cxn>
                <a:cxn ang="0">
                  <a:pos x="4" y="36"/>
                </a:cxn>
                <a:cxn ang="0">
                  <a:pos x="18" y="84"/>
                </a:cxn>
                <a:cxn ang="0">
                  <a:pos x="34" y="110"/>
                </a:cxn>
                <a:cxn ang="0">
                  <a:pos x="48" y="130"/>
                </a:cxn>
                <a:cxn ang="0">
                  <a:pos x="68" y="170"/>
                </a:cxn>
                <a:cxn ang="0">
                  <a:pos x="78" y="212"/>
                </a:cxn>
                <a:cxn ang="0">
                  <a:pos x="80" y="236"/>
                </a:cxn>
                <a:cxn ang="0">
                  <a:pos x="94" y="284"/>
                </a:cxn>
                <a:cxn ang="0">
                  <a:pos x="108" y="308"/>
                </a:cxn>
                <a:cxn ang="0">
                  <a:pos x="128" y="336"/>
                </a:cxn>
                <a:cxn ang="0">
                  <a:pos x="156" y="380"/>
                </a:cxn>
                <a:cxn ang="0">
                  <a:pos x="164" y="396"/>
                </a:cxn>
                <a:cxn ang="0">
                  <a:pos x="186" y="444"/>
                </a:cxn>
                <a:cxn ang="0">
                  <a:pos x="198" y="462"/>
                </a:cxn>
                <a:cxn ang="0">
                  <a:pos x="216" y="456"/>
                </a:cxn>
              </a:cxnLst>
              <a:rect l="0" t="0" r="r" b="b"/>
              <a:pathLst>
                <a:path w="218" h="484">
                  <a:moveTo>
                    <a:pt x="216" y="456"/>
                  </a:moveTo>
                  <a:lnTo>
                    <a:pt x="216" y="456"/>
                  </a:lnTo>
                  <a:lnTo>
                    <a:pt x="216" y="448"/>
                  </a:lnTo>
                  <a:lnTo>
                    <a:pt x="214" y="434"/>
                  </a:lnTo>
                  <a:lnTo>
                    <a:pt x="206" y="410"/>
                  </a:lnTo>
                  <a:lnTo>
                    <a:pt x="196" y="384"/>
                  </a:lnTo>
                  <a:lnTo>
                    <a:pt x="196" y="384"/>
                  </a:lnTo>
                  <a:lnTo>
                    <a:pt x="196" y="384"/>
                  </a:lnTo>
                  <a:lnTo>
                    <a:pt x="188" y="366"/>
                  </a:lnTo>
                  <a:lnTo>
                    <a:pt x="182" y="350"/>
                  </a:lnTo>
                  <a:lnTo>
                    <a:pt x="176" y="314"/>
                  </a:lnTo>
                  <a:lnTo>
                    <a:pt x="172" y="282"/>
                  </a:lnTo>
                  <a:lnTo>
                    <a:pt x="172" y="282"/>
                  </a:lnTo>
                  <a:lnTo>
                    <a:pt x="168" y="268"/>
                  </a:lnTo>
                  <a:lnTo>
                    <a:pt x="164" y="256"/>
                  </a:lnTo>
                  <a:lnTo>
                    <a:pt x="154" y="232"/>
                  </a:lnTo>
                  <a:lnTo>
                    <a:pt x="140" y="212"/>
                  </a:lnTo>
                  <a:lnTo>
                    <a:pt x="126" y="192"/>
                  </a:lnTo>
                  <a:lnTo>
                    <a:pt x="112" y="174"/>
                  </a:lnTo>
                  <a:lnTo>
                    <a:pt x="112" y="174"/>
                  </a:lnTo>
                  <a:lnTo>
                    <a:pt x="102" y="156"/>
                  </a:lnTo>
                  <a:lnTo>
                    <a:pt x="94" y="136"/>
                  </a:lnTo>
                  <a:lnTo>
                    <a:pt x="88" y="114"/>
                  </a:lnTo>
                  <a:lnTo>
                    <a:pt x="84" y="88"/>
                  </a:lnTo>
                  <a:lnTo>
                    <a:pt x="84" y="88"/>
                  </a:lnTo>
                  <a:lnTo>
                    <a:pt x="80" y="74"/>
                  </a:lnTo>
                  <a:lnTo>
                    <a:pt x="76" y="60"/>
                  </a:lnTo>
                  <a:lnTo>
                    <a:pt x="64" y="36"/>
                  </a:lnTo>
                  <a:lnTo>
                    <a:pt x="54" y="18"/>
                  </a:lnTo>
                  <a:lnTo>
                    <a:pt x="48" y="8"/>
                  </a:lnTo>
                  <a:lnTo>
                    <a:pt x="44" y="0"/>
                  </a:lnTo>
                  <a:lnTo>
                    <a:pt x="36" y="4"/>
                  </a:lnTo>
                  <a:lnTo>
                    <a:pt x="0" y="1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4" y="36"/>
                  </a:lnTo>
                  <a:lnTo>
                    <a:pt x="10" y="56"/>
                  </a:lnTo>
                  <a:lnTo>
                    <a:pt x="18" y="84"/>
                  </a:lnTo>
                  <a:lnTo>
                    <a:pt x="26" y="96"/>
                  </a:lnTo>
                  <a:lnTo>
                    <a:pt x="34" y="110"/>
                  </a:lnTo>
                  <a:lnTo>
                    <a:pt x="34" y="110"/>
                  </a:lnTo>
                  <a:lnTo>
                    <a:pt x="48" y="130"/>
                  </a:lnTo>
                  <a:lnTo>
                    <a:pt x="60" y="150"/>
                  </a:lnTo>
                  <a:lnTo>
                    <a:pt x="68" y="170"/>
                  </a:lnTo>
                  <a:lnTo>
                    <a:pt x="74" y="190"/>
                  </a:lnTo>
                  <a:lnTo>
                    <a:pt x="78" y="212"/>
                  </a:lnTo>
                  <a:lnTo>
                    <a:pt x="78" y="212"/>
                  </a:lnTo>
                  <a:lnTo>
                    <a:pt x="80" y="236"/>
                  </a:lnTo>
                  <a:lnTo>
                    <a:pt x="86" y="260"/>
                  </a:lnTo>
                  <a:lnTo>
                    <a:pt x="94" y="284"/>
                  </a:lnTo>
                  <a:lnTo>
                    <a:pt x="100" y="296"/>
                  </a:lnTo>
                  <a:lnTo>
                    <a:pt x="108" y="308"/>
                  </a:lnTo>
                  <a:lnTo>
                    <a:pt x="128" y="336"/>
                  </a:lnTo>
                  <a:lnTo>
                    <a:pt x="128" y="336"/>
                  </a:lnTo>
                  <a:lnTo>
                    <a:pt x="148" y="364"/>
                  </a:lnTo>
                  <a:lnTo>
                    <a:pt x="156" y="380"/>
                  </a:lnTo>
                  <a:lnTo>
                    <a:pt x="164" y="396"/>
                  </a:lnTo>
                  <a:lnTo>
                    <a:pt x="164" y="396"/>
                  </a:lnTo>
                  <a:lnTo>
                    <a:pt x="174" y="424"/>
                  </a:lnTo>
                  <a:lnTo>
                    <a:pt x="186" y="444"/>
                  </a:lnTo>
                  <a:lnTo>
                    <a:pt x="194" y="458"/>
                  </a:lnTo>
                  <a:lnTo>
                    <a:pt x="198" y="462"/>
                  </a:lnTo>
                  <a:lnTo>
                    <a:pt x="218" y="484"/>
                  </a:lnTo>
                  <a:lnTo>
                    <a:pt x="216" y="45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208" name="Freeform 160"/>
            <p:cNvSpPr>
              <a:spLocks/>
            </p:cNvSpPr>
            <p:nvPr/>
          </p:nvSpPr>
          <p:spPr bwMode="auto">
            <a:xfrm>
              <a:off x="4581525" y="3495675"/>
              <a:ext cx="307975" cy="701675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0" y="12"/>
                </a:cxn>
                <a:cxn ang="0">
                  <a:pos x="2" y="20"/>
                </a:cxn>
                <a:cxn ang="0">
                  <a:pos x="6" y="40"/>
                </a:cxn>
                <a:cxn ang="0">
                  <a:pos x="16" y="64"/>
                </a:cxn>
                <a:cxn ang="0">
                  <a:pos x="22" y="76"/>
                </a:cxn>
                <a:cxn ang="0">
                  <a:pos x="30" y="88"/>
                </a:cxn>
                <a:cxn ang="0">
                  <a:pos x="30" y="88"/>
                </a:cxn>
                <a:cxn ang="0">
                  <a:pos x="44" y="110"/>
                </a:cxn>
                <a:cxn ang="0">
                  <a:pos x="56" y="130"/>
                </a:cxn>
                <a:cxn ang="0">
                  <a:pos x="66" y="152"/>
                </a:cxn>
                <a:cxn ang="0">
                  <a:pos x="72" y="174"/>
                </a:cxn>
                <a:cxn ang="0">
                  <a:pos x="72" y="174"/>
                </a:cxn>
                <a:cxn ang="0">
                  <a:pos x="76" y="200"/>
                </a:cxn>
                <a:cxn ang="0">
                  <a:pos x="80" y="230"/>
                </a:cxn>
                <a:cxn ang="0">
                  <a:pos x="84" y="244"/>
                </a:cxn>
                <a:cxn ang="0">
                  <a:pos x="88" y="260"/>
                </a:cxn>
                <a:cxn ang="0">
                  <a:pos x="96" y="274"/>
                </a:cxn>
                <a:cxn ang="0">
                  <a:pos x="104" y="288"/>
                </a:cxn>
                <a:cxn ang="0">
                  <a:pos x="104" y="288"/>
                </a:cxn>
                <a:cxn ang="0">
                  <a:pos x="138" y="334"/>
                </a:cxn>
                <a:cxn ang="0">
                  <a:pos x="150" y="354"/>
                </a:cxn>
                <a:cxn ang="0">
                  <a:pos x="162" y="380"/>
                </a:cxn>
                <a:cxn ang="0">
                  <a:pos x="162" y="380"/>
                </a:cxn>
                <a:cxn ang="0">
                  <a:pos x="172" y="406"/>
                </a:cxn>
                <a:cxn ang="0">
                  <a:pos x="182" y="424"/>
                </a:cxn>
                <a:cxn ang="0">
                  <a:pos x="194" y="442"/>
                </a:cxn>
                <a:cxn ang="0">
                  <a:pos x="194" y="442"/>
                </a:cxn>
                <a:cxn ang="0">
                  <a:pos x="194" y="442"/>
                </a:cxn>
                <a:cxn ang="0">
                  <a:pos x="192" y="422"/>
                </a:cxn>
                <a:cxn ang="0">
                  <a:pos x="186" y="400"/>
                </a:cxn>
                <a:cxn ang="0">
                  <a:pos x="174" y="374"/>
                </a:cxn>
                <a:cxn ang="0">
                  <a:pos x="174" y="374"/>
                </a:cxn>
                <a:cxn ang="0">
                  <a:pos x="164" y="350"/>
                </a:cxn>
                <a:cxn ang="0">
                  <a:pos x="158" y="326"/>
                </a:cxn>
                <a:cxn ang="0">
                  <a:pos x="150" y="270"/>
                </a:cxn>
                <a:cxn ang="0">
                  <a:pos x="150" y="270"/>
                </a:cxn>
                <a:cxn ang="0">
                  <a:pos x="146" y="254"/>
                </a:cxn>
                <a:cxn ang="0">
                  <a:pos x="140" y="238"/>
                </a:cxn>
                <a:cxn ang="0">
                  <a:pos x="132" y="224"/>
                </a:cxn>
                <a:cxn ang="0">
                  <a:pos x="124" y="210"/>
                </a:cxn>
                <a:cxn ang="0">
                  <a:pos x="108" y="186"/>
                </a:cxn>
                <a:cxn ang="0">
                  <a:pos x="92" y="166"/>
                </a:cxn>
                <a:cxn ang="0">
                  <a:pos x="92" y="166"/>
                </a:cxn>
                <a:cxn ang="0">
                  <a:pos x="80" y="146"/>
                </a:cxn>
                <a:cxn ang="0">
                  <a:pos x="72" y="124"/>
                </a:cxn>
                <a:cxn ang="0">
                  <a:pos x="66" y="102"/>
                </a:cxn>
                <a:cxn ang="0">
                  <a:pos x="62" y="76"/>
                </a:cxn>
                <a:cxn ang="0">
                  <a:pos x="62" y="76"/>
                </a:cxn>
                <a:cxn ang="0">
                  <a:pos x="58" y="62"/>
                </a:cxn>
                <a:cxn ang="0">
                  <a:pos x="54" y="48"/>
                </a:cxn>
                <a:cxn ang="0">
                  <a:pos x="42" y="24"/>
                </a:cxn>
                <a:cxn ang="0">
                  <a:pos x="32" y="8"/>
                </a:cxn>
                <a:cxn ang="0">
                  <a:pos x="28" y="0"/>
                </a:cxn>
                <a:cxn ang="0">
                  <a:pos x="0" y="12"/>
                </a:cxn>
              </a:cxnLst>
              <a:rect l="0" t="0" r="r" b="b"/>
              <a:pathLst>
                <a:path w="194" h="442">
                  <a:moveTo>
                    <a:pt x="0" y="12"/>
                  </a:moveTo>
                  <a:lnTo>
                    <a:pt x="0" y="12"/>
                  </a:lnTo>
                  <a:lnTo>
                    <a:pt x="2" y="20"/>
                  </a:lnTo>
                  <a:lnTo>
                    <a:pt x="6" y="40"/>
                  </a:lnTo>
                  <a:lnTo>
                    <a:pt x="16" y="64"/>
                  </a:lnTo>
                  <a:lnTo>
                    <a:pt x="22" y="76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44" y="110"/>
                  </a:lnTo>
                  <a:lnTo>
                    <a:pt x="56" y="130"/>
                  </a:lnTo>
                  <a:lnTo>
                    <a:pt x="66" y="152"/>
                  </a:lnTo>
                  <a:lnTo>
                    <a:pt x="72" y="174"/>
                  </a:lnTo>
                  <a:lnTo>
                    <a:pt x="72" y="174"/>
                  </a:lnTo>
                  <a:lnTo>
                    <a:pt x="76" y="200"/>
                  </a:lnTo>
                  <a:lnTo>
                    <a:pt x="80" y="230"/>
                  </a:lnTo>
                  <a:lnTo>
                    <a:pt x="84" y="244"/>
                  </a:lnTo>
                  <a:lnTo>
                    <a:pt x="88" y="260"/>
                  </a:lnTo>
                  <a:lnTo>
                    <a:pt x="96" y="274"/>
                  </a:lnTo>
                  <a:lnTo>
                    <a:pt x="104" y="288"/>
                  </a:lnTo>
                  <a:lnTo>
                    <a:pt x="104" y="288"/>
                  </a:lnTo>
                  <a:lnTo>
                    <a:pt x="138" y="334"/>
                  </a:lnTo>
                  <a:lnTo>
                    <a:pt x="150" y="354"/>
                  </a:lnTo>
                  <a:lnTo>
                    <a:pt x="162" y="380"/>
                  </a:lnTo>
                  <a:lnTo>
                    <a:pt x="162" y="380"/>
                  </a:lnTo>
                  <a:lnTo>
                    <a:pt x="172" y="406"/>
                  </a:lnTo>
                  <a:lnTo>
                    <a:pt x="182" y="424"/>
                  </a:lnTo>
                  <a:lnTo>
                    <a:pt x="194" y="442"/>
                  </a:lnTo>
                  <a:lnTo>
                    <a:pt x="194" y="442"/>
                  </a:lnTo>
                  <a:lnTo>
                    <a:pt x="194" y="442"/>
                  </a:lnTo>
                  <a:lnTo>
                    <a:pt x="192" y="422"/>
                  </a:lnTo>
                  <a:lnTo>
                    <a:pt x="186" y="400"/>
                  </a:lnTo>
                  <a:lnTo>
                    <a:pt x="174" y="374"/>
                  </a:lnTo>
                  <a:lnTo>
                    <a:pt x="174" y="374"/>
                  </a:lnTo>
                  <a:lnTo>
                    <a:pt x="164" y="350"/>
                  </a:lnTo>
                  <a:lnTo>
                    <a:pt x="158" y="326"/>
                  </a:lnTo>
                  <a:lnTo>
                    <a:pt x="150" y="270"/>
                  </a:lnTo>
                  <a:lnTo>
                    <a:pt x="150" y="270"/>
                  </a:lnTo>
                  <a:lnTo>
                    <a:pt x="146" y="254"/>
                  </a:lnTo>
                  <a:lnTo>
                    <a:pt x="140" y="238"/>
                  </a:lnTo>
                  <a:lnTo>
                    <a:pt x="132" y="224"/>
                  </a:lnTo>
                  <a:lnTo>
                    <a:pt x="124" y="210"/>
                  </a:lnTo>
                  <a:lnTo>
                    <a:pt x="108" y="186"/>
                  </a:lnTo>
                  <a:lnTo>
                    <a:pt x="92" y="166"/>
                  </a:lnTo>
                  <a:lnTo>
                    <a:pt x="92" y="166"/>
                  </a:lnTo>
                  <a:lnTo>
                    <a:pt x="80" y="146"/>
                  </a:lnTo>
                  <a:lnTo>
                    <a:pt x="72" y="124"/>
                  </a:lnTo>
                  <a:lnTo>
                    <a:pt x="66" y="102"/>
                  </a:lnTo>
                  <a:lnTo>
                    <a:pt x="62" y="76"/>
                  </a:lnTo>
                  <a:lnTo>
                    <a:pt x="62" y="76"/>
                  </a:lnTo>
                  <a:lnTo>
                    <a:pt x="58" y="62"/>
                  </a:lnTo>
                  <a:lnTo>
                    <a:pt x="54" y="48"/>
                  </a:lnTo>
                  <a:lnTo>
                    <a:pt x="42" y="24"/>
                  </a:lnTo>
                  <a:lnTo>
                    <a:pt x="32" y="8"/>
                  </a:lnTo>
                  <a:lnTo>
                    <a:pt x="28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209" name="Freeform 161"/>
            <p:cNvSpPr>
              <a:spLocks/>
            </p:cNvSpPr>
            <p:nvPr/>
          </p:nvSpPr>
          <p:spPr bwMode="auto">
            <a:xfrm>
              <a:off x="4730750" y="3816350"/>
              <a:ext cx="66675" cy="155575"/>
            </a:xfrm>
            <a:custGeom>
              <a:avLst/>
              <a:gdLst/>
              <a:ahLst/>
              <a:cxnLst>
                <a:cxn ang="0">
                  <a:pos x="32" y="44"/>
                </a:cxn>
                <a:cxn ang="0">
                  <a:pos x="32" y="44"/>
                </a:cxn>
                <a:cxn ang="0">
                  <a:pos x="24" y="30"/>
                </a:cxn>
                <a:cxn ang="0">
                  <a:pos x="16" y="16"/>
                </a:cxn>
                <a:cxn ang="0">
                  <a:pos x="8" y="6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0"/>
                </a:cxn>
                <a:cxn ang="0">
                  <a:pos x="2" y="22"/>
                </a:cxn>
                <a:cxn ang="0">
                  <a:pos x="6" y="38"/>
                </a:cxn>
                <a:cxn ang="0">
                  <a:pos x="12" y="54"/>
                </a:cxn>
                <a:cxn ang="0">
                  <a:pos x="12" y="54"/>
                </a:cxn>
                <a:cxn ang="0">
                  <a:pos x="18" y="68"/>
                </a:cxn>
                <a:cxn ang="0">
                  <a:pos x="26" y="82"/>
                </a:cxn>
                <a:cxn ang="0">
                  <a:pos x="34" y="92"/>
                </a:cxn>
                <a:cxn ang="0">
                  <a:pos x="42" y="98"/>
                </a:cxn>
                <a:cxn ang="0">
                  <a:pos x="42" y="98"/>
                </a:cxn>
                <a:cxn ang="0">
                  <a:pos x="42" y="88"/>
                </a:cxn>
                <a:cxn ang="0">
                  <a:pos x="40" y="76"/>
                </a:cxn>
                <a:cxn ang="0">
                  <a:pos x="36" y="60"/>
                </a:cxn>
                <a:cxn ang="0">
                  <a:pos x="32" y="44"/>
                </a:cxn>
                <a:cxn ang="0">
                  <a:pos x="32" y="44"/>
                </a:cxn>
              </a:cxnLst>
              <a:rect l="0" t="0" r="r" b="b"/>
              <a:pathLst>
                <a:path w="42" h="98">
                  <a:moveTo>
                    <a:pt x="32" y="44"/>
                  </a:moveTo>
                  <a:lnTo>
                    <a:pt x="32" y="44"/>
                  </a:lnTo>
                  <a:lnTo>
                    <a:pt x="24" y="30"/>
                  </a:lnTo>
                  <a:lnTo>
                    <a:pt x="16" y="16"/>
                  </a:lnTo>
                  <a:lnTo>
                    <a:pt x="8" y="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2" y="22"/>
                  </a:lnTo>
                  <a:lnTo>
                    <a:pt x="6" y="38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8" y="68"/>
                  </a:lnTo>
                  <a:lnTo>
                    <a:pt x="26" y="82"/>
                  </a:lnTo>
                  <a:lnTo>
                    <a:pt x="34" y="92"/>
                  </a:lnTo>
                  <a:lnTo>
                    <a:pt x="42" y="98"/>
                  </a:lnTo>
                  <a:lnTo>
                    <a:pt x="42" y="98"/>
                  </a:lnTo>
                  <a:lnTo>
                    <a:pt x="42" y="88"/>
                  </a:lnTo>
                  <a:lnTo>
                    <a:pt x="40" y="76"/>
                  </a:lnTo>
                  <a:lnTo>
                    <a:pt x="36" y="60"/>
                  </a:lnTo>
                  <a:lnTo>
                    <a:pt x="32" y="44"/>
                  </a:lnTo>
                  <a:lnTo>
                    <a:pt x="32" y="4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210" name="Freeform 162"/>
            <p:cNvSpPr>
              <a:spLocks/>
            </p:cNvSpPr>
            <p:nvPr/>
          </p:nvSpPr>
          <p:spPr bwMode="auto">
            <a:xfrm>
              <a:off x="4235450" y="3473450"/>
              <a:ext cx="346075" cy="768350"/>
            </a:xfrm>
            <a:custGeom>
              <a:avLst/>
              <a:gdLst/>
              <a:ahLst/>
              <a:cxnLst>
                <a:cxn ang="0">
                  <a:pos x="20" y="462"/>
                </a:cxn>
                <a:cxn ang="0">
                  <a:pos x="32" y="444"/>
                </a:cxn>
                <a:cxn ang="0">
                  <a:pos x="54" y="396"/>
                </a:cxn>
                <a:cxn ang="0">
                  <a:pos x="54" y="396"/>
                </a:cxn>
                <a:cxn ang="0">
                  <a:pos x="70" y="364"/>
                </a:cxn>
                <a:cxn ang="0">
                  <a:pos x="110" y="308"/>
                </a:cxn>
                <a:cxn ang="0">
                  <a:pos x="118" y="296"/>
                </a:cxn>
                <a:cxn ang="0">
                  <a:pos x="132" y="260"/>
                </a:cxn>
                <a:cxn ang="0">
                  <a:pos x="140" y="212"/>
                </a:cxn>
                <a:cxn ang="0">
                  <a:pos x="144" y="190"/>
                </a:cxn>
                <a:cxn ang="0">
                  <a:pos x="158" y="150"/>
                </a:cxn>
                <a:cxn ang="0">
                  <a:pos x="184" y="110"/>
                </a:cxn>
                <a:cxn ang="0">
                  <a:pos x="192" y="96"/>
                </a:cxn>
                <a:cxn ang="0">
                  <a:pos x="208" y="58"/>
                </a:cxn>
                <a:cxn ang="0">
                  <a:pos x="216" y="28"/>
                </a:cxn>
                <a:cxn ang="0">
                  <a:pos x="210" y="16"/>
                </a:cxn>
                <a:cxn ang="0">
                  <a:pos x="170" y="8"/>
                </a:cxn>
                <a:cxn ang="0">
                  <a:pos x="164" y="16"/>
                </a:cxn>
                <a:cxn ang="0">
                  <a:pos x="142" y="60"/>
                </a:cxn>
                <a:cxn ang="0">
                  <a:pos x="134" y="88"/>
                </a:cxn>
                <a:cxn ang="0">
                  <a:pos x="130" y="114"/>
                </a:cxn>
                <a:cxn ang="0">
                  <a:pos x="116" y="156"/>
                </a:cxn>
                <a:cxn ang="0">
                  <a:pos x="92" y="192"/>
                </a:cxn>
                <a:cxn ang="0">
                  <a:pos x="78" y="212"/>
                </a:cxn>
                <a:cxn ang="0">
                  <a:pos x="54" y="256"/>
                </a:cxn>
                <a:cxn ang="0">
                  <a:pos x="46" y="282"/>
                </a:cxn>
                <a:cxn ang="0">
                  <a:pos x="42" y="314"/>
                </a:cxn>
                <a:cxn ang="0">
                  <a:pos x="30" y="366"/>
                </a:cxn>
                <a:cxn ang="0">
                  <a:pos x="22" y="384"/>
                </a:cxn>
                <a:cxn ang="0">
                  <a:pos x="4" y="434"/>
                </a:cxn>
                <a:cxn ang="0">
                  <a:pos x="2" y="456"/>
                </a:cxn>
                <a:cxn ang="0">
                  <a:pos x="20" y="462"/>
                </a:cxn>
              </a:cxnLst>
              <a:rect l="0" t="0" r="r" b="b"/>
              <a:pathLst>
                <a:path w="218" h="484">
                  <a:moveTo>
                    <a:pt x="20" y="462"/>
                  </a:moveTo>
                  <a:lnTo>
                    <a:pt x="20" y="462"/>
                  </a:lnTo>
                  <a:lnTo>
                    <a:pt x="24" y="458"/>
                  </a:lnTo>
                  <a:lnTo>
                    <a:pt x="32" y="444"/>
                  </a:lnTo>
                  <a:lnTo>
                    <a:pt x="44" y="424"/>
                  </a:lnTo>
                  <a:lnTo>
                    <a:pt x="54" y="396"/>
                  </a:lnTo>
                  <a:lnTo>
                    <a:pt x="54" y="396"/>
                  </a:lnTo>
                  <a:lnTo>
                    <a:pt x="54" y="396"/>
                  </a:lnTo>
                  <a:lnTo>
                    <a:pt x="62" y="380"/>
                  </a:lnTo>
                  <a:lnTo>
                    <a:pt x="70" y="364"/>
                  </a:lnTo>
                  <a:lnTo>
                    <a:pt x="90" y="336"/>
                  </a:lnTo>
                  <a:lnTo>
                    <a:pt x="110" y="308"/>
                  </a:lnTo>
                  <a:lnTo>
                    <a:pt x="110" y="308"/>
                  </a:lnTo>
                  <a:lnTo>
                    <a:pt x="118" y="296"/>
                  </a:lnTo>
                  <a:lnTo>
                    <a:pt x="124" y="284"/>
                  </a:lnTo>
                  <a:lnTo>
                    <a:pt x="132" y="260"/>
                  </a:lnTo>
                  <a:lnTo>
                    <a:pt x="138" y="236"/>
                  </a:lnTo>
                  <a:lnTo>
                    <a:pt x="140" y="212"/>
                  </a:lnTo>
                  <a:lnTo>
                    <a:pt x="144" y="190"/>
                  </a:lnTo>
                  <a:lnTo>
                    <a:pt x="144" y="190"/>
                  </a:lnTo>
                  <a:lnTo>
                    <a:pt x="150" y="170"/>
                  </a:lnTo>
                  <a:lnTo>
                    <a:pt x="158" y="150"/>
                  </a:lnTo>
                  <a:lnTo>
                    <a:pt x="170" y="130"/>
                  </a:lnTo>
                  <a:lnTo>
                    <a:pt x="184" y="110"/>
                  </a:lnTo>
                  <a:lnTo>
                    <a:pt x="184" y="110"/>
                  </a:lnTo>
                  <a:lnTo>
                    <a:pt x="192" y="96"/>
                  </a:lnTo>
                  <a:lnTo>
                    <a:pt x="198" y="84"/>
                  </a:lnTo>
                  <a:lnTo>
                    <a:pt x="208" y="58"/>
                  </a:lnTo>
                  <a:lnTo>
                    <a:pt x="214" y="38"/>
                  </a:lnTo>
                  <a:lnTo>
                    <a:pt x="216" y="28"/>
                  </a:lnTo>
                  <a:lnTo>
                    <a:pt x="218" y="18"/>
                  </a:lnTo>
                  <a:lnTo>
                    <a:pt x="210" y="16"/>
                  </a:lnTo>
                  <a:lnTo>
                    <a:pt x="174" y="0"/>
                  </a:lnTo>
                  <a:lnTo>
                    <a:pt x="170" y="8"/>
                  </a:lnTo>
                  <a:lnTo>
                    <a:pt x="170" y="8"/>
                  </a:lnTo>
                  <a:lnTo>
                    <a:pt x="164" y="16"/>
                  </a:lnTo>
                  <a:lnTo>
                    <a:pt x="154" y="34"/>
                  </a:lnTo>
                  <a:lnTo>
                    <a:pt x="142" y="60"/>
                  </a:lnTo>
                  <a:lnTo>
                    <a:pt x="138" y="74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30" y="114"/>
                  </a:lnTo>
                  <a:lnTo>
                    <a:pt x="124" y="136"/>
                  </a:lnTo>
                  <a:lnTo>
                    <a:pt x="116" y="156"/>
                  </a:lnTo>
                  <a:lnTo>
                    <a:pt x="106" y="174"/>
                  </a:lnTo>
                  <a:lnTo>
                    <a:pt x="92" y="192"/>
                  </a:lnTo>
                  <a:lnTo>
                    <a:pt x="92" y="192"/>
                  </a:lnTo>
                  <a:lnTo>
                    <a:pt x="78" y="212"/>
                  </a:lnTo>
                  <a:lnTo>
                    <a:pt x="64" y="232"/>
                  </a:lnTo>
                  <a:lnTo>
                    <a:pt x="54" y="256"/>
                  </a:lnTo>
                  <a:lnTo>
                    <a:pt x="50" y="268"/>
                  </a:lnTo>
                  <a:lnTo>
                    <a:pt x="46" y="282"/>
                  </a:lnTo>
                  <a:lnTo>
                    <a:pt x="42" y="314"/>
                  </a:lnTo>
                  <a:lnTo>
                    <a:pt x="42" y="314"/>
                  </a:lnTo>
                  <a:lnTo>
                    <a:pt x="36" y="350"/>
                  </a:lnTo>
                  <a:lnTo>
                    <a:pt x="30" y="366"/>
                  </a:lnTo>
                  <a:lnTo>
                    <a:pt x="22" y="384"/>
                  </a:lnTo>
                  <a:lnTo>
                    <a:pt x="22" y="384"/>
                  </a:lnTo>
                  <a:lnTo>
                    <a:pt x="12" y="410"/>
                  </a:lnTo>
                  <a:lnTo>
                    <a:pt x="4" y="434"/>
                  </a:lnTo>
                  <a:lnTo>
                    <a:pt x="2" y="448"/>
                  </a:lnTo>
                  <a:lnTo>
                    <a:pt x="2" y="456"/>
                  </a:lnTo>
                  <a:lnTo>
                    <a:pt x="0" y="484"/>
                  </a:lnTo>
                  <a:lnTo>
                    <a:pt x="20" y="46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211" name="Freeform 163"/>
            <p:cNvSpPr>
              <a:spLocks/>
            </p:cNvSpPr>
            <p:nvPr/>
          </p:nvSpPr>
          <p:spPr bwMode="auto">
            <a:xfrm>
              <a:off x="4254500" y="3495675"/>
              <a:ext cx="307975" cy="701675"/>
            </a:xfrm>
            <a:custGeom>
              <a:avLst/>
              <a:gdLst/>
              <a:ahLst/>
              <a:cxnLst>
                <a:cxn ang="0">
                  <a:pos x="166" y="0"/>
                </a:cxn>
                <a:cxn ang="0">
                  <a:pos x="166" y="0"/>
                </a:cxn>
                <a:cxn ang="0">
                  <a:pos x="162" y="8"/>
                </a:cxn>
                <a:cxn ang="0">
                  <a:pos x="152" y="24"/>
                </a:cxn>
                <a:cxn ang="0">
                  <a:pos x="140" y="48"/>
                </a:cxn>
                <a:cxn ang="0">
                  <a:pos x="136" y="62"/>
                </a:cxn>
                <a:cxn ang="0">
                  <a:pos x="132" y="76"/>
                </a:cxn>
                <a:cxn ang="0">
                  <a:pos x="132" y="76"/>
                </a:cxn>
                <a:cxn ang="0">
                  <a:pos x="128" y="102"/>
                </a:cxn>
                <a:cxn ang="0">
                  <a:pos x="122" y="124"/>
                </a:cxn>
                <a:cxn ang="0">
                  <a:pos x="114" y="146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86" y="186"/>
                </a:cxn>
                <a:cxn ang="0">
                  <a:pos x="70" y="210"/>
                </a:cxn>
                <a:cxn ang="0">
                  <a:pos x="62" y="224"/>
                </a:cxn>
                <a:cxn ang="0">
                  <a:pos x="54" y="238"/>
                </a:cxn>
                <a:cxn ang="0">
                  <a:pos x="48" y="254"/>
                </a:cxn>
                <a:cxn ang="0">
                  <a:pos x="44" y="270"/>
                </a:cxn>
                <a:cxn ang="0">
                  <a:pos x="44" y="270"/>
                </a:cxn>
                <a:cxn ang="0">
                  <a:pos x="36" y="326"/>
                </a:cxn>
                <a:cxn ang="0">
                  <a:pos x="30" y="350"/>
                </a:cxn>
                <a:cxn ang="0">
                  <a:pos x="20" y="374"/>
                </a:cxn>
                <a:cxn ang="0">
                  <a:pos x="20" y="374"/>
                </a:cxn>
                <a:cxn ang="0">
                  <a:pos x="8" y="400"/>
                </a:cxn>
                <a:cxn ang="0">
                  <a:pos x="2" y="422"/>
                </a:cxn>
                <a:cxn ang="0">
                  <a:pos x="0" y="442"/>
                </a:cxn>
                <a:cxn ang="0">
                  <a:pos x="0" y="442"/>
                </a:cxn>
                <a:cxn ang="0">
                  <a:pos x="0" y="442"/>
                </a:cxn>
                <a:cxn ang="0">
                  <a:pos x="12" y="424"/>
                </a:cxn>
                <a:cxn ang="0">
                  <a:pos x="22" y="406"/>
                </a:cxn>
                <a:cxn ang="0">
                  <a:pos x="32" y="380"/>
                </a:cxn>
                <a:cxn ang="0">
                  <a:pos x="32" y="380"/>
                </a:cxn>
                <a:cxn ang="0">
                  <a:pos x="44" y="354"/>
                </a:cxn>
                <a:cxn ang="0">
                  <a:pos x="56" y="334"/>
                </a:cxn>
                <a:cxn ang="0">
                  <a:pos x="90" y="288"/>
                </a:cxn>
                <a:cxn ang="0">
                  <a:pos x="90" y="288"/>
                </a:cxn>
                <a:cxn ang="0">
                  <a:pos x="98" y="274"/>
                </a:cxn>
                <a:cxn ang="0">
                  <a:pos x="106" y="260"/>
                </a:cxn>
                <a:cxn ang="0">
                  <a:pos x="110" y="244"/>
                </a:cxn>
                <a:cxn ang="0">
                  <a:pos x="114" y="228"/>
                </a:cxn>
                <a:cxn ang="0">
                  <a:pos x="118" y="200"/>
                </a:cxn>
                <a:cxn ang="0">
                  <a:pos x="122" y="174"/>
                </a:cxn>
                <a:cxn ang="0">
                  <a:pos x="122" y="174"/>
                </a:cxn>
                <a:cxn ang="0">
                  <a:pos x="128" y="152"/>
                </a:cxn>
                <a:cxn ang="0">
                  <a:pos x="138" y="130"/>
                </a:cxn>
                <a:cxn ang="0">
                  <a:pos x="150" y="110"/>
                </a:cxn>
                <a:cxn ang="0">
                  <a:pos x="164" y="88"/>
                </a:cxn>
                <a:cxn ang="0">
                  <a:pos x="164" y="88"/>
                </a:cxn>
                <a:cxn ang="0">
                  <a:pos x="172" y="76"/>
                </a:cxn>
                <a:cxn ang="0">
                  <a:pos x="178" y="64"/>
                </a:cxn>
                <a:cxn ang="0">
                  <a:pos x="188" y="40"/>
                </a:cxn>
                <a:cxn ang="0">
                  <a:pos x="192" y="20"/>
                </a:cxn>
                <a:cxn ang="0">
                  <a:pos x="194" y="12"/>
                </a:cxn>
                <a:cxn ang="0">
                  <a:pos x="166" y="0"/>
                </a:cxn>
              </a:cxnLst>
              <a:rect l="0" t="0" r="r" b="b"/>
              <a:pathLst>
                <a:path w="194" h="442">
                  <a:moveTo>
                    <a:pt x="166" y="0"/>
                  </a:moveTo>
                  <a:lnTo>
                    <a:pt x="166" y="0"/>
                  </a:lnTo>
                  <a:lnTo>
                    <a:pt x="162" y="8"/>
                  </a:lnTo>
                  <a:lnTo>
                    <a:pt x="152" y="24"/>
                  </a:lnTo>
                  <a:lnTo>
                    <a:pt x="140" y="48"/>
                  </a:lnTo>
                  <a:lnTo>
                    <a:pt x="136" y="62"/>
                  </a:lnTo>
                  <a:lnTo>
                    <a:pt x="132" y="76"/>
                  </a:lnTo>
                  <a:lnTo>
                    <a:pt x="132" y="76"/>
                  </a:lnTo>
                  <a:lnTo>
                    <a:pt x="128" y="102"/>
                  </a:lnTo>
                  <a:lnTo>
                    <a:pt x="122" y="124"/>
                  </a:lnTo>
                  <a:lnTo>
                    <a:pt x="114" y="146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86" y="186"/>
                  </a:lnTo>
                  <a:lnTo>
                    <a:pt x="70" y="210"/>
                  </a:lnTo>
                  <a:lnTo>
                    <a:pt x="62" y="224"/>
                  </a:lnTo>
                  <a:lnTo>
                    <a:pt x="54" y="238"/>
                  </a:lnTo>
                  <a:lnTo>
                    <a:pt x="48" y="254"/>
                  </a:lnTo>
                  <a:lnTo>
                    <a:pt x="44" y="270"/>
                  </a:lnTo>
                  <a:lnTo>
                    <a:pt x="44" y="270"/>
                  </a:lnTo>
                  <a:lnTo>
                    <a:pt x="36" y="326"/>
                  </a:lnTo>
                  <a:lnTo>
                    <a:pt x="30" y="350"/>
                  </a:lnTo>
                  <a:lnTo>
                    <a:pt x="20" y="374"/>
                  </a:lnTo>
                  <a:lnTo>
                    <a:pt x="20" y="374"/>
                  </a:lnTo>
                  <a:lnTo>
                    <a:pt x="8" y="400"/>
                  </a:lnTo>
                  <a:lnTo>
                    <a:pt x="2" y="422"/>
                  </a:lnTo>
                  <a:lnTo>
                    <a:pt x="0" y="442"/>
                  </a:lnTo>
                  <a:lnTo>
                    <a:pt x="0" y="442"/>
                  </a:lnTo>
                  <a:lnTo>
                    <a:pt x="0" y="442"/>
                  </a:lnTo>
                  <a:lnTo>
                    <a:pt x="12" y="424"/>
                  </a:lnTo>
                  <a:lnTo>
                    <a:pt x="22" y="406"/>
                  </a:lnTo>
                  <a:lnTo>
                    <a:pt x="32" y="380"/>
                  </a:lnTo>
                  <a:lnTo>
                    <a:pt x="32" y="380"/>
                  </a:lnTo>
                  <a:lnTo>
                    <a:pt x="44" y="354"/>
                  </a:lnTo>
                  <a:lnTo>
                    <a:pt x="56" y="334"/>
                  </a:lnTo>
                  <a:lnTo>
                    <a:pt x="90" y="288"/>
                  </a:lnTo>
                  <a:lnTo>
                    <a:pt x="90" y="288"/>
                  </a:lnTo>
                  <a:lnTo>
                    <a:pt x="98" y="274"/>
                  </a:lnTo>
                  <a:lnTo>
                    <a:pt x="106" y="260"/>
                  </a:lnTo>
                  <a:lnTo>
                    <a:pt x="110" y="244"/>
                  </a:lnTo>
                  <a:lnTo>
                    <a:pt x="114" y="228"/>
                  </a:lnTo>
                  <a:lnTo>
                    <a:pt x="118" y="200"/>
                  </a:lnTo>
                  <a:lnTo>
                    <a:pt x="122" y="174"/>
                  </a:lnTo>
                  <a:lnTo>
                    <a:pt x="122" y="174"/>
                  </a:lnTo>
                  <a:lnTo>
                    <a:pt x="128" y="152"/>
                  </a:lnTo>
                  <a:lnTo>
                    <a:pt x="138" y="130"/>
                  </a:lnTo>
                  <a:lnTo>
                    <a:pt x="150" y="110"/>
                  </a:lnTo>
                  <a:lnTo>
                    <a:pt x="164" y="88"/>
                  </a:lnTo>
                  <a:lnTo>
                    <a:pt x="164" y="88"/>
                  </a:lnTo>
                  <a:lnTo>
                    <a:pt x="172" y="76"/>
                  </a:lnTo>
                  <a:lnTo>
                    <a:pt x="178" y="64"/>
                  </a:lnTo>
                  <a:lnTo>
                    <a:pt x="188" y="40"/>
                  </a:lnTo>
                  <a:lnTo>
                    <a:pt x="192" y="20"/>
                  </a:lnTo>
                  <a:lnTo>
                    <a:pt x="194" y="12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212" name="Freeform 164"/>
            <p:cNvSpPr>
              <a:spLocks/>
            </p:cNvSpPr>
            <p:nvPr/>
          </p:nvSpPr>
          <p:spPr bwMode="auto">
            <a:xfrm>
              <a:off x="4346575" y="3816350"/>
              <a:ext cx="66675" cy="155575"/>
            </a:xfrm>
            <a:custGeom>
              <a:avLst/>
              <a:gdLst/>
              <a:ahLst/>
              <a:cxnLst>
                <a:cxn ang="0">
                  <a:pos x="30" y="54"/>
                </a:cxn>
                <a:cxn ang="0">
                  <a:pos x="30" y="54"/>
                </a:cxn>
                <a:cxn ang="0">
                  <a:pos x="36" y="38"/>
                </a:cxn>
                <a:cxn ang="0">
                  <a:pos x="40" y="22"/>
                </a:cxn>
                <a:cxn ang="0">
                  <a:pos x="42" y="10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4" y="6"/>
                </a:cxn>
                <a:cxn ang="0">
                  <a:pos x="26" y="16"/>
                </a:cxn>
                <a:cxn ang="0">
                  <a:pos x="18" y="30"/>
                </a:cxn>
                <a:cxn ang="0">
                  <a:pos x="10" y="44"/>
                </a:cxn>
                <a:cxn ang="0">
                  <a:pos x="10" y="44"/>
                </a:cxn>
                <a:cxn ang="0">
                  <a:pos x="6" y="60"/>
                </a:cxn>
                <a:cxn ang="0">
                  <a:pos x="2" y="76"/>
                </a:cxn>
                <a:cxn ang="0">
                  <a:pos x="0" y="88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8" y="92"/>
                </a:cxn>
                <a:cxn ang="0">
                  <a:pos x="16" y="82"/>
                </a:cxn>
                <a:cxn ang="0">
                  <a:pos x="24" y="68"/>
                </a:cxn>
                <a:cxn ang="0">
                  <a:pos x="30" y="54"/>
                </a:cxn>
                <a:cxn ang="0">
                  <a:pos x="30" y="54"/>
                </a:cxn>
              </a:cxnLst>
              <a:rect l="0" t="0" r="r" b="b"/>
              <a:pathLst>
                <a:path w="42" h="98">
                  <a:moveTo>
                    <a:pt x="30" y="54"/>
                  </a:moveTo>
                  <a:lnTo>
                    <a:pt x="30" y="54"/>
                  </a:lnTo>
                  <a:lnTo>
                    <a:pt x="36" y="38"/>
                  </a:lnTo>
                  <a:lnTo>
                    <a:pt x="40" y="22"/>
                  </a:lnTo>
                  <a:lnTo>
                    <a:pt x="42" y="1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6"/>
                  </a:lnTo>
                  <a:lnTo>
                    <a:pt x="26" y="16"/>
                  </a:lnTo>
                  <a:lnTo>
                    <a:pt x="18" y="30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60"/>
                  </a:lnTo>
                  <a:lnTo>
                    <a:pt x="2" y="76"/>
                  </a:lnTo>
                  <a:lnTo>
                    <a:pt x="0" y="88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8" y="92"/>
                  </a:lnTo>
                  <a:lnTo>
                    <a:pt x="16" y="82"/>
                  </a:lnTo>
                  <a:lnTo>
                    <a:pt x="24" y="68"/>
                  </a:lnTo>
                  <a:lnTo>
                    <a:pt x="30" y="54"/>
                  </a:lnTo>
                  <a:lnTo>
                    <a:pt x="30" y="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213" name="Freeform 165"/>
            <p:cNvSpPr>
              <a:spLocks/>
            </p:cNvSpPr>
            <p:nvPr/>
          </p:nvSpPr>
          <p:spPr bwMode="auto">
            <a:xfrm>
              <a:off x="3759200" y="3419475"/>
              <a:ext cx="768350" cy="346075"/>
            </a:xfrm>
            <a:custGeom>
              <a:avLst/>
              <a:gdLst/>
              <a:ahLst/>
              <a:cxnLst>
                <a:cxn ang="0">
                  <a:pos x="28" y="216"/>
                </a:cxn>
                <a:cxn ang="0">
                  <a:pos x="50" y="214"/>
                </a:cxn>
                <a:cxn ang="0">
                  <a:pos x="100" y="196"/>
                </a:cxn>
                <a:cxn ang="0">
                  <a:pos x="100" y="196"/>
                </a:cxn>
                <a:cxn ang="0">
                  <a:pos x="134" y="182"/>
                </a:cxn>
                <a:cxn ang="0">
                  <a:pos x="202" y="172"/>
                </a:cxn>
                <a:cxn ang="0">
                  <a:pos x="216" y="168"/>
                </a:cxn>
                <a:cxn ang="0">
                  <a:pos x="252" y="154"/>
                </a:cxn>
                <a:cxn ang="0">
                  <a:pos x="292" y="126"/>
                </a:cxn>
                <a:cxn ang="0">
                  <a:pos x="310" y="112"/>
                </a:cxn>
                <a:cxn ang="0">
                  <a:pos x="348" y="94"/>
                </a:cxn>
                <a:cxn ang="0">
                  <a:pos x="396" y="84"/>
                </a:cxn>
                <a:cxn ang="0">
                  <a:pos x="410" y="80"/>
                </a:cxn>
                <a:cxn ang="0">
                  <a:pos x="448" y="64"/>
                </a:cxn>
                <a:cxn ang="0">
                  <a:pos x="476" y="48"/>
                </a:cxn>
                <a:cxn ang="0">
                  <a:pos x="480" y="36"/>
                </a:cxn>
                <a:cxn ang="0">
                  <a:pos x="456" y="2"/>
                </a:cxn>
                <a:cxn ang="0">
                  <a:pos x="448" y="4"/>
                </a:cxn>
                <a:cxn ang="0">
                  <a:pos x="400" y="18"/>
                </a:cxn>
                <a:cxn ang="0">
                  <a:pos x="374" y="34"/>
                </a:cxn>
                <a:cxn ang="0">
                  <a:pos x="354" y="48"/>
                </a:cxn>
                <a:cxn ang="0">
                  <a:pos x="314" y="68"/>
                </a:cxn>
                <a:cxn ang="0">
                  <a:pos x="272" y="78"/>
                </a:cxn>
                <a:cxn ang="0">
                  <a:pos x="248" y="80"/>
                </a:cxn>
                <a:cxn ang="0">
                  <a:pos x="200" y="94"/>
                </a:cxn>
                <a:cxn ang="0">
                  <a:pos x="176" y="108"/>
                </a:cxn>
                <a:cxn ang="0">
                  <a:pos x="148" y="128"/>
                </a:cxn>
                <a:cxn ang="0">
                  <a:pos x="104" y="156"/>
                </a:cxn>
                <a:cxn ang="0">
                  <a:pos x="88" y="164"/>
                </a:cxn>
                <a:cxn ang="0">
                  <a:pos x="40" y="186"/>
                </a:cxn>
                <a:cxn ang="0">
                  <a:pos x="22" y="198"/>
                </a:cxn>
                <a:cxn ang="0">
                  <a:pos x="28" y="216"/>
                </a:cxn>
              </a:cxnLst>
              <a:rect l="0" t="0" r="r" b="b"/>
              <a:pathLst>
                <a:path w="484" h="218">
                  <a:moveTo>
                    <a:pt x="28" y="216"/>
                  </a:moveTo>
                  <a:lnTo>
                    <a:pt x="28" y="216"/>
                  </a:lnTo>
                  <a:lnTo>
                    <a:pt x="36" y="216"/>
                  </a:lnTo>
                  <a:lnTo>
                    <a:pt x="50" y="214"/>
                  </a:lnTo>
                  <a:lnTo>
                    <a:pt x="74" y="206"/>
                  </a:lnTo>
                  <a:lnTo>
                    <a:pt x="100" y="196"/>
                  </a:lnTo>
                  <a:lnTo>
                    <a:pt x="100" y="196"/>
                  </a:lnTo>
                  <a:lnTo>
                    <a:pt x="100" y="196"/>
                  </a:lnTo>
                  <a:lnTo>
                    <a:pt x="118" y="188"/>
                  </a:lnTo>
                  <a:lnTo>
                    <a:pt x="134" y="182"/>
                  </a:lnTo>
                  <a:lnTo>
                    <a:pt x="170" y="176"/>
                  </a:lnTo>
                  <a:lnTo>
                    <a:pt x="202" y="172"/>
                  </a:lnTo>
                  <a:lnTo>
                    <a:pt x="202" y="172"/>
                  </a:lnTo>
                  <a:lnTo>
                    <a:pt x="216" y="168"/>
                  </a:lnTo>
                  <a:lnTo>
                    <a:pt x="228" y="164"/>
                  </a:lnTo>
                  <a:lnTo>
                    <a:pt x="252" y="154"/>
                  </a:lnTo>
                  <a:lnTo>
                    <a:pt x="272" y="140"/>
                  </a:lnTo>
                  <a:lnTo>
                    <a:pt x="292" y="126"/>
                  </a:lnTo>
                  <a:lnTo>
                    <a:pt x="310" y="112"/>
                  </a:lnTo>
                  <a:lnTo>
                    <a:pt x="310" y="112"/>
                  </a:lnTo>
                  <a:lnTo>
                    <a:pt x="328" y="102"/>
                  </a:lnTo>
                  <a:lnTo>
                    <a:pt x="348" y="94"/>
                  </a:lnTo>
                  <a:lnTo>
                    <a:pt x="370" y="88"/>
                  </a:lnTo>
                  <a:lnTo>
                    <a:pt x="396" y="84"/>
                  </a:lnTo>
                  <a:lnTo>
                    <a:pt x="396" y="84"/>
                  </a:lnTo>
                  <a:lnTo>
                    <a:pt x="410" y="80"/>
                  </a:lnTo>
                  <a:lnTo>
                    <a:pt x="424" y="76"/>
                  </a:lnTo>
                  <a:lnTo>
                    <a:pt x="448" y="64"/>
                  </a:lnTo>
                  <a:lnTo>
                    <a:pt x="466" y="54"/>
                  </a:lnTo>
                  <a:lnTo>
                    <a:pt x="476" y="48"/>
                  </a:lnTo>
                  <a:lnTo>
                    <a:pt x="484" y="44"/>
                  </a:lnTo>
                  <a:lnTo>
                    <a:pt x="480" y="36"/>
                  </a:lnTo>
                  <a:lnTo>
                    <a:pt x="466" y="0"/>
                  </a:lnTo>
                  <a:lnTo>
                    <a:pt x="456" y="2"/>
                  </a:lnTo>
                  <a:lnTo>
                    <a:pt x="456" y="2"/>
                  </a:lnTo>
                  <a:lnTo>
                    <a:pt x="448" y="4"/>
                  </a:lnTo>
                  <a:lnTo>
                    <a:pt x="426" y="10"/>
                  </a:lnTo>
                  <a:lnTo>
                    <a:pt x="400" y="18"/>
                  </a:lnTo>
                  <a:lnTo>
                    <a:pt x="388" y="26"/>
                  </a:lnTo>
                  <a:lnTo>
                    <a:pt x="374" y="34"/>
                  </a:lnTo>
                  <a:lnTo>
                    <a:pt x="374" y="34"/>
                  </a:lnTo>
                  <a:lnTo>
                    <a:pt x="354" y="48"/>
                  </a:lnTo>
                  <a:lnTo>
                    <a:pt x="334" y="60"/>
                  </a:lnTo>
                  <a:lnTo>
                    <a:pt x="314" y="68"/>
                  </a:lnTo>
                  <a:lnTo>
                    <a:pt x="294" y="74"/>
                  </a:lnTo>
                  <a:lnTo>
                    <a:pt x="272" y="78"/>
                  </a:lnTo>
                  <a:lnTo>
                    <a:pt x="272" y="78"/>
                  </a:lnTo>
                  <a:lnTo>
                    <a:pt x="248" y="80"/>
                  </a:lnTo>
                  <a:lnTo>
                    <a:pt x="224" y="86"/>
                  </a:lnTo>
                  <a:lnTo>
                    <a:pt x="200" y="94"/>
                  </a:lnTo>
                  <a:lnTo>
                    <a:pt x="188" y="100"/>
                  </a:lnTo>
                  <a:lnTo>
                    <a:pt x="176" y="108"/>
                  </a:lnTo>
                  <a:lnTo>
                    <a:pt x="148" y="128"/>
                  </a:lnTo>
                  <a:lnTo>
                    <a:pt x="148" y="128"/>
                  </a:lnTo>
                  <a:lnTo>
                    <a:pt x="120" y="148"/>
                  </a:lnTo>
                  <a:lnTo>
                    <a:pt x="104" y="156"/>
                  </a:lnTo>
                  <a:lnTo>
                    <a:pt x="88" y="164"/>
                  </a:lnTo>
                  <a:lnTo>
                    <a:pt x="88" y="164"/>
                  </a:lnTo>
                  <a:lnTo>
                    <a:pt x="60" y="174"/>
                  </a:lnTo>
                  <a:lnTo>
                    <a:pt x="40" y="186"/>
                  </a:lnTo>
                  <a:lnTo>
                    <a:pt x="26" y="194"/>
                  </a:lnTo>
                  <a:lnTo>
                    <a:pt x="22" y="198"/>
                  </a:lnTo>
                  <a:lnTo>
                    <a:pt x="0" y="218"/>
                  </a:lnTo>
                  <a:lnTo>
                    <a:pt x="28" y="2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214" name="Freeform 166"/>
            <p:cNvSpPr>
              <a:spLocks/>
            </p:cNvSpPr>
            <p:nvPr/>
          </p:nvSpPr>
          <p:spPr bwMode="auto">
            <a:xfrm>
              <a:off x="3803650" y="3438525"/>
              <a:ext cx="701675" cy="307975"/>
            </a:xfrm>
            <a:custGeom>
              <a:avLst/>
              <a:gdLst/>
              <a:ahLst/>
              <a:cxnLst>
                <a:cxn ang="0">
                  <a:pos x="430" y="0"/>
                </a:cxn>
                <a:cxn ang="0">
                  <a:pos x="430" y="0"/>
                </a:cxn>
                <a:cxn ang="0">
                  <a:pos x="422" y="2"/>
                </a:cxn>
                <a:cxn ang="0">
                  <a:pos x="402" y="6"/>
                </a:cxn>
                <a:cxn ang="0">
                  <a:pos x="378" y="16"/>
                </a:cxn>
                <a:cxn ang="0">
                  <a:pos x="366" y="22"/>
                </a:cxn>
                <a:cxn ang="0">
                  <a:pos x="354" y="30"/>
                </a:cxn>
                <a:cxn ang="0">
                  <a:pos x="354" y="30"/>
                </a:cxn>
                <a:cxn ang="0">
                  <a:pos x="332" y="44"/>
                </a:cxn>
                <a:cxn ang="0">
                  <a:pos x="312" y="56"/>
                </a:cxn>
                <a:cxn ang="0">
                  <a:pos x="290" y="66"/>
                </a:cxn>
                <a:cxn ang="0">
                  <a:pos x="268" y="72"/>
                </a:cxn>
                <a:cxn ang="0">
                  <a:pos x="268" y="72"/>
                </a:cxn>
                <a:cxn ang="0">
                  <a:pos x="242" y="76"/>
                </a:cxn>
                <a:cxn ang="0">
                  <a:pos x="214" y="80"/>
                </a:cxn>
                <a:cxn ang="0">
                  <a:pos x="198" y="84"/>
                </a:cxn>
                <a:cxn ang="0">
                  <a:pos x="182" y="88"/>
                </a:cxn>
                <a:cxn ang="0">
                  <a:pos x="168" y="96"/>
                </a:cxn>
                <a:cxn ang="0">
                  <a:pos x="154" y="104"/>
                </a:cxn>
                <a:cxn ang="0">
                  <a:pos x="154" y="104"/>
                </a:cxn>
                <a:cxn ang="0">
                  <a:pos x="108" y="138"/>
                </a:cxn>
                <a:cxn ang="0">
                  <a:pos x="88" y="150"/>
                </a:cxn>
                <a:cxn ang="0">
                  <a:pos x="62" y="162"/>
                </a:cxn>
                <a:cxn ang="0">
                  <a:pos x="62" y="162"/>
                </a:cxn>
                <a:cxn ang="0">
                  <a:pos x="36" y="172"/>
                </a:cxn>
                <a:cxn ang="0">
                  <a:pos x="18" y="182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20" y="192"/>
                </a:cxn>
                <a:cxn ang="0">
                  <a:pos x="42" y="186"/>
                </a:cxn>
                <a:cxn ang="0">
                  <a:pos x="68" y="174"/>
                </a:cxn>
                <a:cxn ang="0">
                  <a:pos x="68" y="174"/>
                </a:cxn>
                <a:cxn ang="0">
                  <a:pos x="92" y="164"/>
                </a:cxn>
                <a:cxn ang="0">
                  <a:pos x="116" y="158"/>
                </a:cxn>
                <a:cxn ang="0">
                  <a:pos x="172" y="150"/>
                </a:cxn>
                <a:cxn ang="0">
                  <a:pos x="172" y="150"/>
                </a:cxn>
                <a:cxn ang="0">
                  <a:pos x="188" y="146"/>
                </a:cxn>
                <a:cxn ang="0">
                  <a:pos x="204" y="140"/>
                </a:cxn>
                <a:cxn ang="0">
                  <a:pos x="218" y="132"/>
                </a:cxn>
                <a:cxn ang="0">
                  <a:pos x="232" y="124"/>
                </a:cxn>
                <a:cxn ang="0">
                  <a:pos x="256" y="108"/>
                </a:cxn>
                <a:cxn ang="0">
                  <a:pos x="276" y="92"/>
                </a:cxn>
                <a:cxn ang="0">
                  <a:pos x="276" y="92"/>
                </a:cxn>
                <a:cxn ang="0">
                  <a:pos x="296" y="80"/>
                </a:cxn>
                <a:cxn ang="0">
                  <a:pos x="318" y="72"/>
                </a:cxn>
                <a:cxn ang="0">
                  <a:pos x="340" y="66"/>
                </a:cxn>
                <a:cxn ang="0">
                  <a:pos x="366" y="62"/>
                </a:cxn>
                <a:cxn ang="0">
                  <a:pos x="366" y="62"/>
                </a:cxn>
                <a:cxn ang="0">
                  <a:pos x="380" y="58"/>
                </a:cxn>
                <a:cxn ang="0">
                  <a:pos x="394" y="54"/>
                </a:cxn>
                <a:cxn ang="0">
                  <a:pos x="418" y="42"/>
                </a:cxn>
                <a:cxn ang="0">
                  <a:pos x="434" y="32"/>
                </a:cxn>
                <a:cxn ang="0">
                  <a:pos x="442" y="28"/>
                </a:cxn>
                <a:cxn ang="0">
                  <a:pos x="430" y="0"/>
                </a:cxn>
              </a:cxnLst>
              <a:rect l="0" t="0" r="r" b="b"/>
              <a:pathLst>
                <a:path w="442" h="194">
                  <a:moveTo>
                    <a:pt x="430" y="0"/>
                  </a:moveTo>
                  <a:lnTo>
                    <a:pt x="430" y="0"/>
                  </a:lnTo>
                  <a:lnTo>
                    <a:pt x="422" y="2"/>
                  </a:lnTo>
                  <a:lnTo>
                    <a:pt x="402" y="6"/>
                  </a:lnTo>
                  <a:lnTo>
                    <a:pt x="378" y="16"/>
                  </a:lnTo>
                  <a:lnTo>
                    <a:pt x="366" y="22"/>
                  </a:lnTo>
                  <a:lnTo>
                    <a:pt x="354" y="30"/>
                  </a:lnTo>
                  <a:lnTo>
                    <a:pt x="354" y="30"/>
                  </a:lnTo>
                  <a:lnTo>
                    <a:pt x="332" y="44"/>
                  </a:lnTo>
                  <a:lnTo>
                    <a:pt x="312" y="56"/>
                  </a:lnTo>
                  <a:lnTo>
                    <a:pt x="290" y="66"/>
                  </a:lnTo>
                  <a:lnTo>
                    <a:pt x="268" y="72"/>
                  </a:lnTo>
                  <a:lnTo>
                    <a:pt x="268" y="72"/>
                  </a:lnTo>
                  <a:lnTo>
                    <a:pt x="242" y="76"/>
                  </a:lnTo>
                  <a:lnTo>
                    <a:pt x="214" y="80"/>
                  </a:lnTo>
                  <a:lnTo>
                    <a:pt x="198" y="84"/>
                  </a:lnTo>
                  <a:lnTo>
                    <a:pt x="182" y="88"/>
                  </a:lnTo>
                  <a:lnTo>
                    <a:pt x="168" y="96"/>
                  </a:lnTo>
                  <a:lnTo>
                    <a:pt x="154" y="104"/>
                  </a:lnTo>
                  <a:lnTo>
                    <a:pt x="154" y="104"/>
                  </a:lnTo>
                  <a:lnTo>
                    <a:pt x="108" y="138"/>
                  </a:lnTo>
                  <a:lnTo>
                    <a:pt x="88" y="150"/>
                  </a:lnTo>
                  <a:lnTo>
                    <a:pt x="62" y="162"/>
                  </a:lnTo>
                  <a:lnTo>
                    <a:pt x="62" y="162"/>
                  </a:lnTo>
                  <a:lnTo>
                    <a:pt x="36" y="172"/>
                  </a:lnTo>
                  <a:lnTo>
                    <a:pt x="18" y="182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20" y="192"/>
                  </a:lnTo>
                  <a:lnTo>
                    <a:pt x="42" y="186"/>
                  </a:lnTo>
                  <a:lnTo>
                    <a:pt x="68" y="174"/>
                  </a:lnTo>
                  <a:lnTo>
                    <a:pt x="68" y="174"/>
                  </a:lnTo>
                  <a:lnTo>
                    <a:pt x="92" y="164"/>
                  </a:lnTo>
                  <a:lnTo>
                    <a:pt x="116" y="158"/>
                  </a:lnTo>
                  <a:lnTo>
                    <a:pt x="172" y="150"/>
                  </a:lnTo>
                  <a:lnTo>
                    <a:pt x="172" y="150"/>
                  </a:lnTo>
                  <a:lnTo>
                    <a:pt x="188" y="146"/>
                  </a:lnTo>
                  <a:lnTo>
                    <a:pt x="204" y="140"/>
                  </a:lnTo>
                  <a:lnTo>
                    <a:pt x="218" y="132"/>
                  </a:lnTo>
                  <a:lnTo>
                    <a:pt x="232" y="124"/>
                  </a:lnTo>
                  <a:lnTo>
                    <a:pt x="256" y="108"/>
                  </a:lnTo>
                  <a:lnTo>
                    <a:pt x="276" y="92"/>
                  </a:lnTo>
                  <a:lnTo>
                    <a:pt x="276" y="92"/>
                  </a:lnTo>
                  <a:lnTo>
                    <a:pt x="296" y="80"/>
                  </a:lnTo>
                  <a:lnTo>
                    <a:pt x="318" y="72"/>
                  </a:lnTo>
                  <a:lnTo>
                    <a:pt x="340" y="66"/>
                  </a:lnTo>
                  <a:lnTo>
                    <a:pt x="366" y="62"/>
                  </a:lnTo>
                  <a:lnTo>
                    <a:pt x="366" y="62"/>
                  </a:lnTo>
                  <a:lnTo>
                    <a:pt x="380" y="58"/>
                  </a:lnTo>
                  <a:lnTo>
                    <a:pt x="394" y="54"/>
                  </a:lnTo>
                  <a:lnTo>
                    <a:pt x="418" y="42"/>
                  </a:lnTo>
                  <a:lnTo>
                    <a:pt x="434" y="32"/>
                  </a:lnTo>
                  <a:lnTo>
                    <a:pt x="442" y="28"/>
                  </a:lnTo>
                  <a:lnTo>
                    <a:pt x="43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215" name="Freeform 167"/>
            <p:cNvSpPr>
              <a:spLocks/>
            </p:cNvSpPr>
            <p:nvPr/>
          </p:nvSpPr>
          <p:spPr bwMode="auto">
            <a:xfrm>
              <a:off x="4029075" y="3587750"/>
              <a:ext cx="155575" cy="66675"/>
            </a:xfrm>
            <a:custGeom>
              <a:avLst/>
              <a:gdLst/>
              <a:ahLst/>
              <a:cxnLst>
                <a:cxn ang="0">
                  <a:pos x="54" y="32"/>
                </a:cxn>
                <a:cxn ang="0">
                  <a:pos x="54" y="32"/>
                </a:cxn>
                <a:cxn ang="0">
                  <a:pos x="68" y="24"/>
                </a:cxn>
                <a:cxn ang="0">
                  <a:pos x="82" y="16"/>
                </a:cxn>
                <a:cxn ang="0">
                  <a:pos x="92" y="8"/>
                </a:cxn>
                <a:cxn ang="0">
                  <a:pos x="98" y="0"/>
                </a:cxn>
                <a:cxn ang="0">
                  <a:pos x="98" y="0"/>
                </a:cxn>
                <a:cxn ang="0">
                  <a:pos x="88" y="0"/>
                </a:cxn>
                <a:cxn ang="0">
                  <a:pos x="76" y="2"/>
                </a:cxn>
                <a:cxn ang="0">
                  <a:pos x="60" y="6"/>
                </a:cxn>
                <a:cxn ang="0">
                  <a:pos x="44" y="12"/>
                </a:cxn>
                <a:cxn ang="0">
                  <a:pos x="44" y="12"/>
                </a:cxn>
                <a:cxn ang="0">
                  <a:pos x="30" y="18"/>
                </a:cxn>
                <a:cxn ang="0">
                  <a:pos x="16" y="26"/>
                </a:cxn>
                <a:cxn ang="0">
                  <a:pos x="6" y="34"/>
                </a:cxn>
                <a:cxn ang="0">
                  <a:pos x="0" y="42"/>
                </a:cxn>
                <a:cxn ang="0">
                  <a:pos x="0" y="42"/>
                </a:cxn>
                <a:cxn ang="0">
                  <a:pos x="10" y="42"/>
                </a:cxn>
                <a:cxn ang="0">
                  <a:pos x="22" y="40"/>
                </a:cxn>
                <a:cxn ang="0">
                  <a:pos x="38" y="36"/>
                </a:cxn>
                <a:cxn ang="0">
                  <a:pos x="54" y="32"/>
                </a:cxn>
                <a:cxn ang="0">
                  <a:pos x="54" y="32"/>
                </a:cxn>
              </a:cxnLst>
              <a:rect l="0" t="0" r="r" b="b"/>
              <a:pathLst>
                <a:path w="98" h="42">
                  <a:moveTo>
                    <a:pt x="54" y="32"/>
                  </a:moveTo>
                  <a:lnTo>
                    <a:pt x="54" y="32"/>
                  </a:lnTo>
                  <a:lnTo>
                    <a:pt x="68" y="24"/>
                  </a:lnTo>
                  <a:lnTo>
                    <a:pt x="82" y="16"/>
                  </a:lnTo>
                  <a:lnTo>
                    <a:pt x="92" y="8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88" y="0"/>
                  </a:lnTo>
                  <a:lnTo>
                    <a:pt x="76" y="2"/>
                  </a:lnTo>
                  <a:lnTo>
                    <a:pt x="60" y="6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30" y="18"/>
                  </a:lnTo>
                  <a:lnTo>
                    <a:pt x="16" y="26"/>
                  </a:lnTo>
                  <a:lnTo>
                    <a:pt x="6" y="3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10" y="42"/>
                  </a:lnTo>
                  <a:lnTo>
                    <a:pt x="22" y="40"/>
                  </a:lnTo>
                  <a:lnTo>
                    <a:pt x="38" y="36"/>
                  </a:lnTo>
                  <a:lnTo>
                    <a:pt x="54" y="32"/>
                  </a:lnTo>
                  <a:lnTo>
                    <a:pt x="54" y="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216" name="Freeform 168"/>
            <p:cNvSpPr>
              <a:spLocks/>
            </p:cNvSpPr>
            <p:nvPr/>
          </p:nvSpPr>
          <p:spPr bwMode="auto">
            <a:xfrm>
              <a:off x="3759200" y="3092450"/>
              <a:ext cx="768350" cy="346075"/>
            </a:xfrm>
            <a:custGeom>
              <a:avLst/>
              <a:gdLst/>
              <a:ahLst/>
              <a:cxnLst>
                <a:cxn ang="0">
                  <a:pos x="22" y="20"/>
                </a:cxn>
                <a:cxn ang="0">
                  <a:pos x="40" y="32"/>
                </a:cxn>
                <a:cxn ang="0">
                  <a:pos x="88" y="54"/>
                </a:cxn>
                <a:cxn ang="0">
                  <a:pos x="88" y="54"/>
                </a:cxn>
                <a:cxn ang="0">
                  <a:pos x="120" y="70"/>
                </a:cxn>
                <a:cxn ang="0">
                  <a:pos x="176" y="110"/>
                </a:cxn>
                <a:cxn ang="0">
                  <a:pos x="188" y="118"/>
                </a:cxn>
                <a:cxn ang="0">
                  <a:pos x="224" y="132"/>
                </a:cxn>
                <a:cxn ang="0">
                  <a:pos x="272" y="140"/>
                </a:cxn>
                <a:cxn ang="0">
                  <a:pos x="294" y="144"/>
                </a:cxn>
                <a:cxn ang="0">
                  <a:pos x="334" y="158"/>
                </a:cxn>
                <a:cxn ang="0">
                  <a:pos x="374" y="184"/>
                </a:cxn>
                <a:cxn ang="0">
                  <a:pos x="388" y="192"/>
                </a:cxn>
                <a:cxn ang="0">
                  <a:pos x="426" y="208"/>
                </a:cxn>
                <a:cxn ang="0">
                  <a:pos x="456" y="216"/>
                </a:cxn>
                <a:cxn ang="0">
                  <a:pos x="468" y="210"/>
                </a:cxn>
                <a:cxn ang="0">
                  <a:pos x="476" y="170"/>
                </a:cxn>
                <a:cxn ang="0">
                  <a:pos x="468" y="164"/>
                </a:cxn>
                <a:cxn ang="0">
                  <a:pos x="424" y="142"/>
                </a:cxn>
                <a:cxn ang="0">
                  <a:pos x="396" y="134"/>
                </a:cxn>
                <a:cxn ang="0">
                  <a:pos x="370" y="130"/>
                </a:cxn>
                <a:cxn ang="0">
                  <a:pos x="328" y="116"/>
                </a:cxn>
                <a:cxn ang="0">
                  <a:pos x="292" y="92"/>
                </a:cxn>
                <a:cxn ang="0">
                  <a:pos x="272" y="78"/>
                </a:cxn>
                <a:cxn ang="0">
                  <a:pos x="228" y="54"/>
                </a:cxn>
                <a:cxn ang="0">
                  <a:pos x="202" y="46"/>
                </a:cxn>
                <a:cxn ang="0">
                  <a:pos x="170" y="42"/>
                </a:cxn>
                <a:cxn ang="0">
                  <a:pos x="118" y="30"/>
                </a:cxn>
                <a:cxn ang="0">
                  <a:pos x="100" y="22"/>
                </a:cxn>
                <a:cxn ang="0">
                  <a:pos x="50" y="4"/>
                </a:cxn>
                <a:cxn ang="0">
                  <a:pos x="28" y="2"/>
                </a:cxn>
                <a:cxn ang="0">
                  <a:pos x="22" y="20"/>
                </a:cxn>
              </a:cxnLst>
              <a:rect l="0" t="0" r="r" b="b"/>
              <a:pathLst>
                <a:path w="484" h="218">
                  <a:moveTo>
                    <a:pt x="22" y="20"/>
                  </a:moveTo>
                  <a:lnTo>
                    <a:pt x="22" y="20"/>
                  </a:lnTo>
                  <a:lnTo>
                    <a:pt x="26" y="24"/>
                  </a:lnTo>
                  <a:lnTo>
                    <a:pt x="40" y="32"/>
                  </a:lnTo>
                  <a:lnTo>
                    <a:pt x="60" y="44"/>
                  </a:lnTo>
                  <a:lnTo>
                    <a:pt x="88" y="54"/>
                  </a:lnTo>
                  <a:lnTo>
                    <a:pt x="88" y="54"/>
                  </a:lnTo>
                  <a:lnTo>
                    <a:pt x="88" y="54"/>
                  </a:lnTo>
                  <a:lnTo>
                    <a:pt x="104" y="62"/>
                  </a:lnTo>
                  <a:lnTo>
                    <a:pt x="120" y="70"/>
                  </a:lnTo>
                  <a:lnTo>
                    <a:pt x="148" y="90"/>
                  </a:lnTo>
                  <a:lnTo>
                    <a:pt x="176" y="110"/>
                  </a:lnTo>
                  <a:lnTo>
                    <a:pt x="176" y="110"/>
                  </a:lnTo>
                  <a:lnTo>
                    <a:pt x="188" y="118"/>
                  </a:lnTo>
                  <a:lnTo>
                    <a:pt x="200" y="124"/>
                  </a:lnTo>
                  <a:lnTo>
                    <a:pt x="224" y="132"/>
                  </a:lnTo>
                  <a:lnTo>
                    <a:pt x="248" y="138"/>
                  </a:lnTo>
                  <a:lnTo>
                    <a:pt x="272" y="140"/>
                  </a:lnTo>
                  <a:lnTo>
                    <a:pt x="294" y="144"/>
                  </a:lnTo>
                  <a:lnTo>
                    <a:pt x="294" y="144"/>
                  </a:lnTo>
                  <a:lnTo>
                    <a:pt x="314" y="150"/>
                  </a:lnTo>
                  <a:lnTo>
                    <a:pt x="334" y="158"/>
                  </a:lnTo>
                  <a:lnTo>
                    <a:pt x="354" y="170"/>
                  </a:lnTo>
                  <a:lnTo>
                    <a:pt x="374" y="184"/>
                  </a:lnTo>
                  <a:lnTo>
                    <a:pt x="374" y="184"/>
                  </a:lnTo>
                  <a:lnTo>
                    <a:pt x="388" y="192"/>
                  </a:lnTo>
                  <a:lnTo>
                    <a:pt x="400" y="198"/>
                  </a:lnTo>
                  <a:lnTo>
                    <a:pt x="426" y="208"/>
                  </a:lnTo>
                  <a:lnTo>
                    <a:pt x="446" y="214"/>
                  </a:lnTo>
                  <a:lnTo>
                    <a:pt x="456" y="216"/>
                  </a:lnTo>
                  <a:lnTo>
                    <a:pt x="466" y="218"/>
                  </a:lnTo>
                  <a:lnTo>
                    <a:pt x="468" y="210"/>
                  </a:lnTo>
                  <a:lnTo>
                    <a:pt x="484" y="174"/>
                  </a:lnTo>
                  <a:lnTo>
                    <a:pt x="476" y="170"/>
                  </a:lnTo>
                  <a:lnTo>
                    <a:pt x="476" y="170"/>
                  </a:lnTo>
                  <a:lnTo>
                    <a:pt x="468" y="164"/>
                  </a:lnTo>
                  <a:lnTo>
                    <a:pt x="450" y="154"/>
                  </a:lnTo>
                  <a:lnTo>
                    <a:pt x="424" y="142"/>
                  </a:lnTo>
                  <a:lnTo>
                    <a:pt x="410" y="138"/>
                  </a:lnTo>
                  <a:lnTo>
                    <a:pt x="396" y="134"/>
                  </a:lnTo>
                  <a:lnTo>
                    <a:pt x="396" y="134"/>
                  </a:lnTo>
                  <a:lnTo>
                    <a:pt x="370" y="130"/>
                  </a:lnTo>
                  <a:lnTo>
                    <a:pt x="348" y="124"/>
                  </a:lnTo>
                  <a:lnTo>
                    <a:pt x="328" y="116"/>
                  </a:lnTo>
                  <a:lnTo>
                    <a:pt x="310" y="106"/>
                  </a:lnTo>
                  <a:lnTo>
                    <a:pt x="292" y="92"/>
                  </a:lnTo>
                  <a:lnTo>
                    <a:pt x="292" y="92"/>
                  </a:lnTo>
                  <a:lnTo>
                    <a:pt x="272" y="78"/>
                  </a:lnTo>
                  <a:lnTo>
                    <a:pt x="252" y="64"/>
                  </a:lnTo>
                  <a:lnTo>
                    <a:pt x="228" y="54"/>
                  </a:lnTo>
                  <a:lnTo>
                    <a:pt x="216" y="50"/>
                  </a:lnTo>
                  <a:lnTo>
                    <a:pt x="202" y="46"/>
                  </a:lnTo>
                  <a:lnTo>
                    <a:pt x="170" y="42"/>
                  </a:lnTo>
                  <a:lnTo>
                    <a:pt x="170" y="42"/>
                  </a:lnTo>
                  <a:lnTo>
                    <a:pt x="134" y="36"/>
                  </a:lnTo>
                  <a:lnTo>
                    <a:pt x="118" y="30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74" y="12"/>
                  </a:lnTo>
                  <a:lnTo>
                    <a:pt x="50" y="4"/>
                  </a:lnTo>
                  <a:lnTo>
                    <a:pt x="36" y="2"/>
                  </a:lnTo>
                  <a:lnTo>
                    <a:pt x="28" y="2"/>
                  </a:lnTo>
                  <a:lnTo>
                    <a:pt x="0" y="0"/>
                  </a:lnTo>
                  <a:lnTo>
                    <a:pt x="22" y="2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217" name="Freeform 169"/>
            <p:cNvSpPr>
              <a:spLocks/>
            </p:cNvSpPr>
            <p:nvPr/>
          </p:nvSpPr>
          <p:spPr bwMode="auto">
            <a:xfrm>
              <a:off x="3803650" y="3111500"/>
              <a:ext cx="701675" cy="307975"/>
            </a:xfrm>
            <a:custGeom>
              <a:avLst/>
              <a:gdLst/>
              <a:ahLst/>
              <a:cxnLst>
                <a:cxn ang="0">
                  <a:pos x="442" y="166"/>
                </a:cxn>
                <a:cxn ang="0">
                  <a:pos x="442" y="166"/>
                </a:cxn>
                <a:cxn ang="0">
                  <a:pos x="434" y="162"/>
                </a:cxn>
                <a:cxn ang="0">
                  <a:pos x="418" y="152"/>
                </a:cxn>
                <a:cxn ang="0">
                  <a:pos x="394" y="140"/>
                </a:cxn>
                <a:cxn ang="0">
                  <a:pos x="380" y="136"/>
                </a:cxn>
                <a:cxn ang="0">
                  <a:pos x="366" y="132"/>
                </a:cxn>
                <a:cxn ang="0">
                  <a:pos x="366" y="132"/>
                </a:cxn>
                <a:cxn ang="0">
                  <a:pos x="340" y="128"/>
                </a:cxn>
                <a:cxn ang="0">
                  <a:pos x="318" y="122"/>
                </a:cxn>
                <a:cxn ang="0">
                  <a:pos x="296" y="114"/>
                </a:cxn>
                <a:cxn ang="0">
                  <a:pos x="276" y="102"/>
                </a:cxn>
                <a:cxn ang="0">
                  <a:pos x="276" y="102"/>
                </a:cxn>
                <a:cxn ang="0">
                  <a:pos x="256" y="86"/>
                </a:cxn>
                <a:cxn ang="0">
                  <a:pos x="232" y="70"/>
                </a:cxn>
                <a:cxn ang="0">
                  <a:pos x="218" y="62"/>
                </a:cxn>
                <a:cxn ang="0">
                  <a:pos x="204" y="54"/>
                </a:cxn>
                <a:cxn ang="0">
                  <a:pos x="188" y="48"/>
                </a:cxn>
                <a:cxn ang="0">
                  <a:pos x="172" y="44"/>
                </a:cxn>
                <a:cxn ang="0">
                  <a:pos x="172" y="44"/>
                </a:cxn>
                <a:cxn ang="0">
                  <a:pos x="116" y="36"/>
                </a:cxn>
                <a:cxn ang="0">
                  <a:pos x="92" y="30"/>
                </a:cxn>
                <a:cxn ang="0">
                  <a:pos x="68" y="20"/>
                </a:cxn>
                <a:cxn ang="0">
                  <a:pos x="68" y="20"/>
                </a:cxn>
                <a:cxn ang="0">
                  <a:pos x="42" y="8"/>
                </a:cxn>
                <a:cxn ang="0">
                  <a:pos x="20" y="2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18" y="12"/>
                </a:cxn>
                <a:cxn ang="0">
                  <a:pos x="36" y="22"/>
                </a:cxn>
                <a:cxn ang="0">
                  <a:pos x="62" y="32"/>
                </a:cxn>
                <a:cxn ang="0">
                  <a:pos x="62" y="32"/>
                </a:cxn>
                <a:cxn ang="0">
                  <a:pos x="88" y="44"/>
                </a:cxn>
                <a:cxn ang="0">
                  <a:pos x="108" y="56"/>
                </a:cxn>
                <a:cxn ang="0">
                  <a:pos x="154" y="90"/>
                </a:cxn>
                <a:cxn ang="0">
                  <a:pos x="154" y="90"/>
                </a:cxn>
                <a:cxn ang="0">
                  <a:pos x="168" y="98"/>
                </a:cxn>
                <a:cxn ang="0">
                  <a:pos x="182" y="106"/>
                </a:cxn>
                <a:cxn ang="0">
                  <a:pos x="198" y="110"/>
                </a:cxn>
                <a:cxn ang="0">
                  <a:pos x="214" y="114"/>
                </a:cxn>
                <a:cxn ang="0">
                  <a:pos x="242" y="118"/>
                </a:cxn>
                <a:cxn ang="0">
                  <a:pos x="268" y="122"/>
                </a:cxn>
                <a:cxn ang="0">
                  <a:pos x="268" y="122"/>
                </a:cxn>
                <a:cxn ang="0">
                  <a:pos x="290" y="128"/>
                </a:cxn>
                <a:cxn ang="0">
                  <a:pos x="312" y="138"/>
                </a:cxn>
                <a:cxn ang="0">
                  <a:pos x="332" y="150"/>
                </a:cxn>
                <a:cxn ang="0">
                  <a:pos x="354" y="164"/>
                </a:cxn>
                <a:cxn ang="0">
                  <a:pos x="354" y="164"/>
                </a:cxn>
                <a:cxn ang="0">
                  <a:pos x="366" y="172"/>
                </a:cxn>
                <a:cxn ang="0">
                  <a:pos x="378" y="178"/>
                </a:cxn>
                <a:cxn ang="0">
                  <a:pos x="402" y="188"/>
                </a:cxn>
                <a:cxn ang="0">
                  <a:pos x="422" y="192"/>
                </a:cxn>
                <a:cxn ang="0">
                  <a:pos x="430" y="194"/>
                </a:cxn>
                <a:cxn ang="0">
                  <a:pos x="442" y="166"/>
                </a:cxn>
              </a:cxnLst>
              <a:rect l="0" t="0" r="r" b="b"/>
              <a:pathLst>
                <a:path w="442" h="194">
                  <a:moveTo>
                    <a:pt x="442" y="166"/>
                  </a:moveTo>
                  <a:lnTo>
                    <a:pt x="442" y="166"/>
                  </a:lnTo>
                  <a:lnTo>
                    <a:pt x="434" y="162"/>
                  </a:lnTo>
                  <a:lnTo>
                    <a:pt x="418" y="152"/>
                  </a:lnTo>
                  <a:lnTo>
                    <a:pt x="394" y="140"/>
                  </a:lnTo>
                  <a:lnTo>
                    <a:pt x="380" y="136"/>
                  </a:lnTo>
                  <a:lnTo>
                    <a:pt x="366" y="132"/>
                  </a:lnTo>
                  <a:lnTo>
                    <a:pt x="366" y="132"/>
                  </a:lnTo>
                  <a:lnTo>
                    <a:pt x="340" y="128"/>
                  </a:lnTo>
                  <a:lnTo>
                    <a:pt x="318" y="122"/>
                  </a:lnTo>
                  <a:lnTo>
                    <a:pt x="296" y="114"/>
                  </a:lnTo>
                  <a:lnTo>
                    <a:pt x="276" y="102"/>
                  </a:lnTo>
                  <a:lnTo>
                    <a:pt x="276" y="102"/>
                  </a:lnTo>
                  <a:lnTo>
                    <a:pt x="256" y="86"/>
                  </a:lnTo>
                  <a:lnTo>
                    <a:pt x="232" y="70"/>
                  </a:lnTo>
                  <a:lnTo>
                    <a:pt x="218" y="62"/>
                  </a:lnTo>
                  <a:lnTo>
                    <a:pt x="204" y="54"/>
                  </a:lnTo>
                  <a:lnTo>
                    <a:pt x="188" y="48"/>
                  </a:lnTo>
                  <a:lnTo>
                    <a:pt x="172" y="44"/>
                  </a:lnTo>
                  <a:lnTo>
                    <a:pt x="172" y="44"/>
                  </a:lnTo>
                  <a:lnTo>
                    <a:pt x="116" y="36"/>
                  </a:lnTo>
                  <a:lnTo>
                    <a:pt x="92" y="30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42" y="8"/>
                  </a:lnTo>
                  <a:lnTo>
                    <a:pt x="2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8" y="12"/>
                  </a:lnTo>
                  <a:lnTo>
                    <a:pt x="36" y="22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88" y="44"/>
                  </a:lnTo>
                  <a:lnTo>
                    <a:pt x="108" y="56"/>
                  </a:lnTo>
                  <a:lnTo>
                    <a:pt x="154" y="90"/>
                  </a:lnTo>
                  <a:lnTo>
                    <a:pt x="154" y="90"/>
                  </a:lnTo>
                  <a:lnTo>
                    <a:pt x="168" y="98"/>
                  </a:lnTo>
                  <a:lnTo>
                    <a:pt x="182" y="106"/>
                  </a:lnTo>
                  <a:lnTo>
                    <a:pt x="198" y="110"/>
                  </a:lnTo>
                  <a:lnTo>
                    <a:pt x="214" y="114"/>
                  </a:lnTo>
                  <a:lnTo>
                    <a:pt x="242" y="118"/>
                  </a:lnTo>
                  <a:lnTo>
                    <a:pt x="268" y="122"/>
                  </a:lnTo>
                  <a:lnTo>
                    <a:pt x="268" y="122"/>
                  </a:lnTo>
                  <a:lnTo>
                    <a:pt x="290" y="128"/>
                  </a:lnTo>
                  <a:lnTo>
                    <a:pt x="312" y="138"/>
                  </a:lnTo>
                  <a:lnTo>
                    <a:pt x="332" y="150"/>
                  </a:lnTo>
                  <a:lnTo>
                    <a:pt x="354" y="164"/>
                  </a:lnTo>
                  <a:lnTo>
                    <a:pt x="354" y="164"/>
                  </a:lnTo>
                  <a:lnTo>
                    <a:pt x="366" y="172"/>
                  </a:lnTo>
                  <a:lnTo>
                    <a:pt x="378" y="178"/>
                  </a:lnTo>
                  <a:lnTo>
                    <a:pt x="402" y="188"/>
                  </a:lnTo>
                  <a:lnTo>
                    <a:pt x="422" y="192"/>
                  </a:lnTo>
                  <a:lnTo>
                    <a:pt x="430" y="194"/>
                  </a:lnTo>
                  <a:lnTo>
                    <a:pt x="442" y="16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2218" name="Freeform 170"/>
            <p:cNvSpPr>
              <a:spLocks/>
            </p:cNvSpPr>
            <p:nvPr/>
          </p:nvSpPr>
          <p:spPr bwMode="auto">
            <a:xfrm>
              <a:off x="4029075" y="3203575"/>
              <a:ext cx="155575" cy="66675"/>
            </a:xfrm>
            <a:custGeom>
              <a:avLst/>
              <a:gdLst/>
              <a:ahLst/>
              <a:cxnLst>
                <a:cxn ang="0">
                  <a:pos x="44" y="30"/>
                </a:cxn>
                <a:cxn ang="0">
                  <a:pos x="44" y="30"/>
                </a:cxn>
                <a:cxn ang="0">
                  <a:pos x="60" y="36"/>
                </a:cxn>
                <a:cxn ang="0">
                  <a:pos x="76" y="40"/>
                </a:cxn>
                <a:cxn ang="0">
                  <a:pos x="88" y="42"/>
                </a:cxn>
                <a:cxn ang="0">
                  <a:pos x="98" y="42"/>
                </a:cxn>
                <a:cxn ang="0">
                  <a:pos x="98" y="42"/>
                </a:cxn>
                <a:cxn ang="0">
                  <a:pos x="92" y="34"/>
                </a:cxn>
                <a:cxn ang="0">
                  <a:pos x="82" y="26"/>
                </a:cxn>
                <a:cxn ang="0">
                  <a:pos x="68" y="18"/>
                </a:cxn>
                <a:cxn ang="0">
                  <a:pos x="54" y="10"/>
                </a:cxn>
                <a:cxn ang="0">
                  <a:pos x="54" y="10"/>
                </a:cxn>
                <a:cxn ang="0">
                  <a:pos x="38" y="6"/>
                </a:cxn>
                <a:cxn ang="0">
                  <a:pos x="22" y="2"/>
                </a:cxn>
                <a:cxn ang="0">
                  <a:pos x="1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6" y="8"/>
                </a:cxn>
                <a:cxn ang="0">
                  <a:pos x="16" y="16"/>
                </a:cxn>
                <a:cxn ang="0">
                  <a:pos x="30" y="24"/>
                </a:cxn>
                <a:cxn ang="0">
                  <a:pos x="44" y="30"/>
                </a:cxn>
                <a:cxn ang="0">
                  <a:pos x="44" y="30"/>
                </a:cxn>
              </a:cxnLst>
              <a:rect l="0" t="0" r="r" b="b"/>
              <a:pathLst>
                <a:path w="98" h="42">
                  <a:moveTo>
                    <a:pt x="44" y="30"/>
                  </a:moveTo>
                  <a:lnTo>
                    <a:pt x="44" y="30"/>
                  </a:lnTo>
                  <a:lnTo>
                    <a:pt x="60" y="36"/>
                  </a:lnTo>
                  <a:lnTo>
                    <a:pt x="76" y="40"/>
                  </a:lnTo>
                  <a:lnTo>
                    <a:pt x="88" y="42"/>
                  </a:lnTo>
                  <a:lnTo>
                    <a:pt x="98" y="42"/>
                  </a:lnTo>
                  <a:lnTo>
                    <a:pt x="98" y="42"/>
                  </a:lnTo>
                  <a:lnTo>
                    <a:pt x="92" y="34"/>
                  </a:lnTo>
                  <a:lnTo>
                    <a:pt x="82" y="26"/>
                  </a:lnTo>
                  <a:lnTo>
                    <a:pt x="68" y="18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38" y="6"/>
                  </a:lnTo>
                  <a:lnTo>
                    <a:pt x="22" y="2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8"/>
                  </a:lnTo>
                  <a:lnTo>
                    <a:pt x="16" y="16"/>
                  </a:lnTo>
                  <a:lnTo>
                    <a:pt x="30" y="24"/>
                  </a:lnTo>
                  <a:lnTo>
                    <a:pt x="44" y="30"/>
                  </a:lnTo>
                  <a:lnTo>
                    <a:pt x="44" y="3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ffectLst/>
            <a:sp3d prstMaterial="clear">
              <a:bevelT h="635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prstClr val="black"/>
                </a:solidFill>
              </a:endParaRPr>
            </a:p>
          </p:txBody>
        </p:sp>
      </p:grpSp>
      <p:sp>
        <p:nvSpPr>
          <p:cNvPr id="57" name="pole tekstowe 56"/>
          <p:cNvSpPr txBox="1"/>
          <p:nvPr/>
        </p:nvSpPr>
        <p:spPr>
          <a:xfrm>
            <a:off x="611560" y="3573016"/>
            <a:ext cx="273630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pl-PL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50" endPos="85000" dir="5400000" sy="-100000" algn="bl" rotWithShape="0"/>
                </a:effectLst>
                <a:latin typeface="Arial Rounded MT Bold" pitchFamily="34" charset="0"/>
              </a:rPr>
              <a:t>WSZAWICA</a:t>
            </a:r>
          </a:p>
          <a:p>
            <a:endParaRPr lang="pl-PL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05786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800000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7" grpId="2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83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0"/>
            <a:ext cx="4419600" cy="6857999"/>
          </a:xfrm>
          <a:custGeom>
            <a:avLst/>
            <a:gdLst>
              <a:gd name="connsiteX0" fmla="*/ 10391 w 5552210"/>
              <a:gd name="connsiteY0" fmla="*/ 0 h 7602682"/>
              <a:gd name="connsiteX1" fmla="*/ 72736 w 5552210"/>
              <a:gd name="connsiteY1" fmla="*/ 51955 h 7602682"/>
              <a:gd name="connsiteX2" fmla="*/ 3574473 w 5552210"/>
              <a:gd name="connsiteY2" fmla="*/ 2545773 h 7602682"/>
              <a:gd name="connsiteX3" fmla="*/ 4956464 w 5552210"/>
              <a:gd name="connsiteY3" fmla="*/ 6878782 h 7602682"/>
              <a:gd name="connsiteX4" fmla="*/ 0 w 5552210"/>
              <a:gd name="connsiteY4" fmla="*/ 6889173 h 7602682"/>
              <a:gd name="connsiteX0" fmla="*/ 10391 w 5552210"/>
              <a:gd name="connsiteY0" fmla="*/ 0 h 7602682"/>
              <a:gd name="connsiteX1" fmla="*/ 72736 w 5552210"/>
              <a:gd name="connsiteY1" fmla="*/ 51955 h 7602682"/>
              <a:gd name="connsiteX2" fmla="*/ 3574473 w 5552210"/>
              <a:gd name="connsiteY2" fmla="*/ 2545773 h 7602682"/>
              <a:gd name="connsiteX3" fmla="*/ 4956464 w 5552210"/>
              <a:gd name="connsiteY3" fmla="*/ 6878782 h 7602682"/>
              <a:gd name="connsiteX4" fmla="*/ 0 w 5552210"/>
              <a:gd name="connsiteY4" fmla="*/ 6889173 h 7602682"/>
              <a:gd name="connsiteX0" fmla="*/ 10391 w 5552210"/>
              <a:gd name="connsiteY0" fmla="*/ 0 h 7602682"/>
              <a:gd name="connsiteX1" fmla="*/ 72736 w 5552210"/>
              <a:gd name="connsiteY1" fmla="*/ 51955 h 7602682"/>
              <a:gd name="connsiteX2" fmla="*/ 3574473 w 5552210"/>
              <a:gd name="connsiteY2" fmla="*/ 2545773 h 7602682"/>
              <a:gd name="connsiteX3" fmla="*/ 4956464 w 5552210"/>
              <a:gd name="connsiteY3" fmla="*/ 6878782 h 7602682"/>
              <a:gd name="connsiteX4" fmla="*/ 0 w 5552210"/>
              <a:gd name="connsiteY4" fmla="*/ 6889173 h 7602682"/>
              <a:gd name="connsiteX0" fmla="*/ 10391 w 5552210"/>
              <a:gd name="connsiteY0" fmla="*/ 0 h 7602682"/>
              <a:gd name="connsiteX1" fmla="*/ 72736 w 5552210"/>
              <a:gd name="connsiteY1" fmla="*/ 51955 h 7602682"/>
              <a:gd name="connsiteX2" fmla="*/ 3574473 w 5552210"/>
              <a:gd name="connsiteY2" fmla="*/ 2545773 h 7602682"/>
              <a:gd name="connsiteX3" fmla="*/ 4956464 w 5552210"/>
              <a:gd name="connsiteY3" fmla="*/ 6878782 h 7602682"/>
              <a:gd name="connsiteX4" fmla="*/ 0 w 5552210"/>
              <a:gd name="connsiteY4" fmla="*/ 6889173 h 7602682"/>
              <a:gd name="connsiteX5" fmla="*/ 10391 w 5552210"/>
              <a:gd name="connsiteY5" fmla="*/ 0 h 7602682"/>
              <a:gd name="connsiteX0" fmla="*/ 10391 w 5552210"/>
              <a:gd name="connsiteY0" fmla="*/ 0 h 6889173"/>
              <a:gd name="connsiteX1" fmla="*/ 72736 w 5552210"/>
              <a:gd name="connsiteY1" fmla="*/ 51955 h 6889173"/>
              <a:gd name="connsiteX2" fmla="*/ 3574473 w 5552210"/>
              <a:gd name="connsiteY2" fmla="*/ 2545773 h 6889173"/>
              <a:gd name="connsiteX3" fmla="*/ 4956464 w 5552210"/>
              <a:gd name="connsiteY3" fmla="*/ 6878782 h 6889173"/>
              <a:gd name="connsiteX4" fmla="*/ 0 w 5552210"/>
              <a:gd name="connsiteY4" fmla="*/ 6889173 h 6889173"/>
              <a:gd name="connsiteX5" fmla="*/ 10391 w 5552210"/>
              <a:gd name="connsiteY5" fmla="*/ 0 h 6889173"/>
              <a:gd name="connsiteX0" fmla="*/ 10391 w 4968587"/>
              <a:gd name="connsiteY0" fmla="*/ 0 h 6889173"/>
              <a:gd name="connsiteX1" fmla="*/ 72736 w 4968587"/>
              <a:gd name="connsiteY1" fmla="*/ 51955 h 6889173"/>
              <a:gd name="connsiteX2" fmla="*/ 4956464 w 4968587"/>
              <a:gd name="connsiteY2" fmla="*/ 6878782 h 6889173"/>
              <a:gd name="connsiteX3" fmla="*/ 0 w 4968587"/>
              <a:gd name="connsiteY3" fmla="*/ 6889173 h 6889173"/>
              <a:gd name="connsiteX4" fmla="*/ 10391 w 4968587"/>
              <a:gd name="connsiteY4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56464" h="6889173">
                <a:moveTo>
                  <a:pt x="10391" y="0"/>
                </a:moveTo>
                <a:cubicBezTo>
                  <a:pt x="3352800" y="1236518"/>
                  <a:pt x="4426528" y="4305300"/>
                  <a:pt x="4956464" y="6878782"/>
                </a:cubicBezTo>
                <a:lnTo>
                  <a:pt x="0" y="6889173"/>
                </a:lnTo>
                <a:cubicBezTo>
                  <a:pt x="3464" y="4592782"/>
                  <a:pt x="6927" y="2296391"/>
                  <a:pt x="10391" y="0"/>
                </a:cubicBezTo>
                <a:close/>
              </a:path>
            </a:pathLst>
          </a:custGeom>
          <a:blipFill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  <a:effectLst>
            <a:softEdge rad="63500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5" name="Picture 4" descr="10738245_daisy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71800" y="2060848"/>
            <a:ext cx="520080" cy="5200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10738245_daisy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32448" y="3429000"/>
            <a:ext cx="576064" cy="5760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 flipH="1">
            <a:off x="3347864" y="1052736"/>
            <a:ext cx="4752528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l-PL" sz="1600" b="1" dirty="0" smtClean="0">
                <a:ln w="11430"/>
                <a:solidFill>
                  <a:srgbClr val="40FD3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WSZAWICA-JAK JEJ UNIKNĄĆ?</a:t>
            </a:r>
          </a:p>
        </p:txBody>
      </p:sp>
      <p:sp>
        <p:nvSpPr>
          <p:cNvPr id="9" name="TextBox 8"/>
          <p:cNvSpPr txBox="1"/>
          <p:nvPr/>
        </p:nvSpPr>
        <p:spPr>
          <a:xfrm flipH="1">
            <a:off x="3322316" y="2057400"/>
            <a:ext cx="5642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l-PL" sz="1600" b="1" dirty="0" smtClean="0">
                <a:latin typeface="Calibri" pitchFamily="34" charset="0"/>
                <a:cs typeface="Arial" pitchFamily="34" charset="0"/>
              </a:rPr>
              <a:t>Profilaktyczna kontrola włosów dzieci  musi być</a:t>
            </a:r>
          </a:p>
          <a:p>
            <a:pPr>
              <a:buNone/>
            </a:pPr>
            <a:r>
              <a:rPr lang="pl-PL" sz="1600" b="1" dirty="0" smtClean="0">
                <a:latin typeface="Calibri" pitchFamily="34" charset="0"/>
                <a:cs typeface="Arial" pitchFamily="34" charset="0"/>
              </a:rPr>
              <a:t> nawykiem rodziców.</a:t>
            </a:r>
          </a:p>
        </p:txBody>
      </p:sp>
      <p:sp>
        <p:nvSpPr>
          <p:cNvPr id="10" name="TextBox 9"/>
          <p:cNvSpPr txBox="1"/>
          <p:nvPr/>
        </p:nvSpPr>
        <p:spPr>
          <a:xfrm flipH="1">
            <a:off x="4038599" y="3455313"/>
            <a:ext cx="492588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l-PL" sz="1600" b="1" dirty="0" smtClean="0">
                <a:latin typeface="Calibri" pitchFamily="34" charset="0"/>
                <a:cs typeface="Arial" pitchFamily="34" charset="0"/>
              </a:rPr>
              <a:t>Wszawicą można zarazić się</a:t>
            </a:r>
            <a:r>
              <a:rPr lang="pl-PL" sz="1600" b="1" i="1" dirty="0" smtClean="0">
                <a:latin typeface="Calibri" pitchFamily="34" charset="0"/>
                <a:cs typeface="Arial" pitchFamily="34" charset="0"/>
              </a:rPr>
              <a:t> </a:t>
            </a:r>
            <a:r>
              <a:rPr lang="pl-PL" sz="1600" b="1" dirty="0" smtClean="0">
                <a:latin typeface="Calibri" pitchFamily="34" charset="0"/>
                <a:cs typeface="Arial" pitchFamily="34" charset="0"/>
              </a:rPr>
              <a:t>tylko przez bezpośredni kontakt.  Domownicy nie powinni korzystać:</a:t>
            </a:r>
          </a:p>
          <a:p>
            <a:r>
              <a:rPr lang="pl-PL" sz="1600" b="1" dirty="0" smtClean="0">
                <a:latin typeface="Calibri" pitchFamily="34" charset="0"/>
                <a:cs typeface="Arial" pitchFamily="34" charset="0"/>
              </a:rPr>
              <a:t>ze wspólnego grzebienia, ręczników, </a:t>
            </a:r>
          </a:p>
          <a:p>
            <a:pPr>
              <a:buNone/>
            </a:pPr>
            <a:r>
              <a:rPr lang="pl-PL" sz="1600" b="1" dirty="0" smtClean="0">
                <a:latin typeface="Calibri" pitchFamily="34" charset="0"/>
                <a:cs typeface="Arial" pitchFamily="34" charset="0"/>
              </a:rPr>
              <a:t>a przedszkolaki z pluszaków i kocyków.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endParaRPr lang="pl-PL" sz="1400" b="1" dirty="0">
              <a:latin typeface="Bookman Old Style" pitchFamily="18" charset="0"/>
            </a:endParaRPr>
          </a:p>
        </p:txBody>
      </p:sp>
      <p:pic>
        <p:nvPicPr>
          <p:cNvPr id="11" name="Picture 10" descr="10738245_daisy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7514" y="5226802"/>
            <a:ext cx="578462" cy="5784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 flipH="1">
            <a:off x="4644008" y="5301208"/>
            <a:ext cx="43467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pl-PL" sz="1600" b="1" dirty="0" smtClean="0">
                <a:latin typeface="Calibri" pitchFamily="34" charset="0"/>
                <a:cs typeface="Arial" pitchFamily="34" charset="0"/>
              </a:rPr>
              <a:t>Nie ma skutecznego sposobu, </a:t>
            </a:r>
          </a:p>
          <a:p>
            <a:pPr>
              <a:buNone/>
            </a:pPr>
            <a:r>
              <a:rPr lang="pl-PL" sz="1600" b="1" dirty="0" smtClean="0">
                <a:latin typeface="Calibri" pitchFamily="34" charset="0"/>
                <a:cs typeface="Arial" pitchFamily="34" charset="0"/>
              </a:rPr>
              <a:t> aby przed wszawicą się zabezpieczyć.</a:t>
            </a:r>
          </a:p>
          <a:p>
            <a:pPr>
              <a:buNone/>
            </a:pPr>
            <a:r>
              <a:rPr lang="pl-PL" sz="1600" b="1" dirty="0" smtClean="0">
                <a:latin typeface="Calibri" pitchFamily="34" charset="0"/>
                <a:cs typeface="Arial" pitchFamily="34" charset="0"/>
              </a:rPr>
              <a:t> </a:t>
            </a:r>
            <a:endParaRPr lang="pl-PL" sz="1600" b="1" dirty="0">
              <a:latin typeface="Calibri" pitchFamily="34" charset="0"/>
            </a:endParaRPr>
          </a:p>
        </p:txBody>
      </p:sp>
      <p:sp useBgFill="1">
        <p:nvSpPr>
          <p:cNvPr id="13" name="Prostokąt zaokrąglony 12"/>
          <p:cNvSpPr/>
          <p:nvPr/>
        </p:nvSpPr>
        <p:spPr>
          <a:xfrm>
            <a:off x="107504" y="116632"/>
            <a:ext cx="8856984" cy="64807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" name="Picture 2" descr="10738245_daisy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30760" y="908720"/>
            <a:ext cx="720080" cy="7200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79512" y="116632"/>
            <a:ext cx="936104" cy="60414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5" name="Prostokąt 14"/>
          <p:cNvSpPr/>
          <p:nvPr/>
        </p:nvSpPr>
        <p:spPr>
          <a:xfrm>
            <a:off x="1475656" y="116632"/>
            <a:ext cx="7344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100" i="1" dirty="0" smtClean="0">
                <a:latin typeface="Bookman Old Style" pitchFamily="18" charset="0"/>
                <a:ea typeface="Times New Roman" pitchFamily="18" charset="0"/>
                <a:cs typeface="Tahoma" pitchFamily="34" charset="0"/>
              </a:rPr>
              <a:t>„</a:t>
            </a:r>
            <a:r>
              <a:rPr lang="pl-PL" sz="1100" i="1" dirty="0" smtClean="0">
                <a:latin typeface="Bookman Old Style" pitchFamily="18" charset="0"/>
              </a:rPr>
              <a:t>Czym jest dziecko? </a:t>
            </a:r>
          </a:p>
          <a:p>
            <a:pPr lvl="0" algn="r"/>
            <a:r>
              <a:rPr lang="pl-PL" sz="1100" i="1" dirty="0" smtClean="0">
                <a:latin typeface="Bookman Old Style" pitchFamily="18" charset="0"/>
              </a:rPr>
              <a:t>Czym jest bodaj tylko fizycznie? </a:t>
            </a:r>
          </a:p>
          <a:p>
            <a:pPr lvl="0" algn="r"/>
            <a:r>
              <a:rPr lang="pl-PL" sz="1100" i="1" dirty="0" smtClean="0">
                <a:latin typeface="Bookman Old Style" pitchFamily="18" charset="0"/>
              </a:rPr>
              <a:t>Jest ustrojem rosnącym”.</a:t>
            </a:r>
          </a:p>
          <a:p>
            <a:pPr lvl="0" algn="r"/>
            <a:r>
              <a:rPr lang="pl-PL" sz="1100" i="1" dirty="0" smtClean="0">
                <a:latin typeface="Bookman Old Style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6256074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4.16667E-6 -3.89454E-6 C 0.06632 0.09598 0.13298 0.19219 0.18559 0.34991 C 0.23819 0.50764 0.27656 0.72688 0.3151 0.94635 " pathEditMode="relative" rAng="0" ptsTypes="aaA">
                                      <p:cBhvr>
                                        <p:cTn id="12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00" y="47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8.33333E-7 2.78446E-6 C 0.05608 0.10522 0.08767 0.20583 0.1217 0.3358 C 0.15573 0.46577 0.18733 0.68709 0.20451 0.77937 " pathEditMode="relative" rAng="0" ptsTypes="faf">
                                      <p:cBhvr>
                                        <p:cTn id="24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0" y="39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66667E-6 2.23867E-6 C 0.0198 0.07146 0.03959 0.14315 0.05973 0.2426 C 0.07987 0.34204 0.10035 0.46924 0.12084 0.59644 " pathEditMode="relative" ptsTypes="aaA">
                                      <p:cBhvr>
                                        <p:cTn id="36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22222E-6 1.26735E-6 C 0.01215 0.05966 0.0243 0.11956 0.03715 0.18686 C 0.05 0.25416 0.06371 0.32886 0.0776 0.40356 " pathEditMode="relative" ptsTypes="aaA">
                                      <p:cBhvr>
                                        <p:cTn id="48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83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0"/>
            <a:ext cx="4419600" cy="6857999"/>
          </a:xfrm>
          <a:custGeom>
            <a:avLst/>
            <a:gdLst>
              <a:gd name="connsiteX0" fmla="*/ 10391 w 5552210"/>
              <a:gd name="connsiteY0" fmla="*/ 0 h 7602682"/>
              <a:gd name="connsiteX1" fmla="*/ 72736 w 5552210"/>
              <a:gd name="connsiteY1" fmla="*/ 51955 h 7602682"/>
              <a:gd name="connsiteX2" fmla="*/ 3574473 w 5552210"/>
              <a:gd name="connsiteY2" fmla="*/ 2545773 h 7602682"/>
              <a:gd name="connsiteX3" fmla="*/ 4956464 w 5552210"/>
              <a:gd name="connsiteY3" fmla="*/ 6878782 h 7602682"/>
              <a:gd name="connsiteX4" fmla="*/ 0 w 5552210"/>
              <a:gd name="connsiteY4" fmla="*/ 6889173 h 7602682"/>
              <a:gd name="connsiteX0" fmla="*/ 10391 w 5552210"/>
              <a:gd name="connsiteY0" fmla="*/ 0 h 7602682"/>
              <a:gd name="connsiteX1" fmla="*/ 72736 w 5552210"/>
              <a:gd name="connsiteY1" fmla="*/ 51955 h 7602682"/>
              <a:gd name="connsiteX2" fmla="*/ 3574473 w 5552210"/>
              <a:gd name="connsiteY2" fmla="*/ 2545773 h 7602682"/>
              <a:gd name="connsiteX3" fmla="*/ 4956464 w 5552210"/>
              <a:gd name="connsiteY3" fmla="*/ 6878782 h 7602682"/>
              <a:gd name="connsiteX4" fmla="*/ 0 w 5552210"/>
              <a:gd name="connsiteY4" fmla="*/ 6889173 h 7602682"/>
              <a:gd name="connsiteX0" fmla="*/ 10391 w 5552210"/>
              <a:gd name="connsiteY0" fmla="*/ 0 h 7602682"/>
              <a:gd name="connsiteX1" fmla="*/ 72736 w 5552210"/>
              <a:gd name="connsiteY1" fmla="*/ 51955 h 7602682"/>
              <a:gd name="connsiteX2" fmla="*/ 3574473 w 5552210"/>
              <a:gd name="connsiteY2" fmla="*/ 2545773 h 7602682"/>
              <a:gd name="connsiteX3" fmla="*/ 4956464 w 5552210"/>
              <a:gd name="connsiteY3" fmla="*/ 6878782 h 7602682"/>
              <a:gd name="connsiteX4" fmla="*/ 0 w 5552210"/>
              <a:gd name="connsiteY4" fmla="*/ 6889173 h 7602682"/>
              <a:gd name="connsiteX0" fmla="*/ 10391 w 5552210"/>
              <a:gd name="connsiteY0" fmla="*/ 0 h 7602682"/>
              <a:gd name="connsiteX1" fmla="*/ 72736 w 5552210"/>
              <a:gd name="connsiteY1" fmla="*/ 51955 h 7602682"/>
              <a:gd name="connsiteX2" fmla="*/ 3574473 w 5552210"/>
              <a:gd name="connsiteY2" fmla="*/ 2545773 h 7602682"/>
              <a:gd name="connsiteX3" fmla="*/ 4956464 w 5552210"/>
              <a:gd name="connsiteY3" fmla="*/ 6878782 h 7602682"/>
              <a:gd name="connsiteX4" fmla="*/ 0 w 5552210"/>
              <a:gd name="connsiteY4" fmla="*/ 6889173 h 7602682"/>
              <a:gd name="connsiteX5" fmla="*/ 10391 w 5552210"/>
              <a:gd name="connsiteY5" fmla="*/ 0 h 7602682"/>
              <a:gd name="connsiteX0" fmla="*/ 10391 w 5552210"/>
              <a:gd name="connsiteY0" fmla="*/ 0 h 6889173"/>
              <a:gd name="connsiteX1" fmla="*/ 72736 w 5552210"/>
              <a:gd name="connsiteY1" fmla="*/ 51955 h 6889173"/>
              <a:gd name="connsiteX2" fmla="*/ 3574473 w 5552210"/>
              <a:gd name="connsiteY2" fmla="*/ 2545773 h 6889173"/>
              <a:gd name="connsiteX3" fmla="*/ 4956464 w 5552210"/>
              <a:gd name="connsiteY3" fmla="*/ 6878782 h 6889173"/>
              <a:gd name="connsiteX4" fmla="*/ 0 w 5552210"/>
              <a:gd name="connsiteY4" fmla="*/ 6889173 h 6889173"/>
              <a:gd name="connsiteX5" fmla="*/ 10391 w 5552210"/>
              <a:gd name="connsiteY5" fmla="*/ 0 h 6889173"/>
              <a:gd name="connsiteX0" fmla="*/ 10391 w 4968587"/>
              <a:gd name="connsiteY0" fmla="*/ 0 h 6889173"/>
              <a:gd name="connsiteX1" fmla="*/ 72736 w 4968587"/>
              <a:gd name="connsiteY1" fmla="*/ 51955 h 6889173"/>
              <a:gd name="connsiteX2" fmla="*/ 4956464 w 4968587"/>
              <a:gd name="connsiteY2" fmla="*/ 6878782 h 6889173"/>
              <a:gd name="connsiteX3" fmla="*/ 0 w 4968587"/>
              <a:gd name="connsiteY3" fmla="*/ 6889173 h 6889173"/>
              <a:gd name="connsiteX4" fmla="*/ 10391 w 4968587"/>
              <a:gd name="connsiteY4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56464" h="6889173">
                <a:moveTo>
                  <a:pt x="10391" y="0"/>
                </a:moveTo>
                <a:cubicBezTo>
                  <a:pt x="3352800" y="1236518"/>
                  <a:pt x="4426528" y="4305300"/>
                  <a:pt x="4956464" y="6878782"/>
                </a:cubicBezTo>
                <a:lnTo>
                  <a:pt x="0" y="6889173"/>
                </a:lnTo>
                <a:cubicBezTo>
                  <a:pt x="3464" y="4592782"/>
                  <a:pt x="6927" y="2296391"/>
                  <a:pt x="10391" y="0"/>
                </a:cubicBezTo>
                <a:close/>
              </a:path>
            </a:pathLst>
          </a:custGeom>
          <a:blipFill>
            <a:blip r:embed="rId3" cstate="print">
              <a:duotone>
                <a:prstClr val="black"/>
                <a:srgbClr val="FF0000">
                  <a:tint val="45000"/>
                  <a:satMod val="400000"/>
                </a:srgbClr>
              </a:duotone>
            </a:blip>
            <a:stretch>
              <a:fillRect/>
            </a:stretch>
          </a:blipFill>
          <a:ln>
            <a:noFill/>
          </a:ln>
          <a:effectLst>
            <a:softEdge rad="63500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5" name="Picture 4" descr="10738245_daisycopy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15816" y="2060848"/>
            <a:ext cx="576064" cy="576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10738245_daisycopy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19872" y="3429000"/>
            <a:ext cx="588640" cy="588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 flipH="1">
            <a:off x="3419872" y="1196752"/>
            <a:ext cx="5040560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pl-PL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LECZENIE: JAK POZBYĆ SIĘ WSZY W DOMU?</a:t>
            </a:r>
            <a:endParaRPr lang="pl-PL" sz="16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3322316" y="2057400"/>
            <a:ext cx="5642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l-PL" sz="1600" b="1" dirty="0" smtClean="0">
                <a:latin typeface="Calibri" pitchFamily="34" charset="0"/>
              </a:rPr>
              <a:t>Zamoczyć grzebień i szczotki w alkoholu do nacierania </a:t>
            </a:r>
          </a:p>
          <a:p>
            <a:pPr lvl="0">
              <a:defRPr/>
            </a:pPr>
            <a:r>
              <a:rPr lang="pl-PL" sz="1600" b="1" dirty="0" smtClean="0">
                <a:latin typeface="Calibri" pitchFamily="34" charset="0"/>
              </a:rPr>
              <a:t>albo silnym środku czyszczącym na 1 godzinę, albo wymyć</a:t>
            </a:r>
          </a:p>
          <a:p>
            <a:pPr lvl="0">
              <a:defRPr/>
            </a:pPr>
            <a:r>
              <a:rPr lang="pl-PL" sz="1600" b="1" dirty="0" smtClean="0">
                <a:latin typeface="Calibri" pitchFamily="34" charset="0"/>
              </a:rPr>
              <a:t> je mydłem i bardzo gorącą wodą, albo wygotować.</a:t>
            </a:r>
            <a:endParaRPr lang="pl-PL" sz="1600" b="1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4038599" y="3455313"/>
            <a:ext cx="49258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 smtClean="0">
                <a:latin typeface="Calibri" pitchFamily="34" charset="0"/>
              </a:rPr>
              <a:t>Odkurzyć podłogę i meble. Dostępne w  handlu środki </a:t>
            </a:r>
          </a:p>
          <a:p>
            <a:r>
              <a:rPr lang="pl-PL" sz="1600" b="1" dirty="0" smtClean="0">
                <a:latin typeface="Calibri" pitchFamily="34" charset="0"/>
              </a:rPr>
              <a:t>przeciw  wszom do spryskiwania pomieszczeń mogą być toksyczne i niebezpieczne dla osób z alergią, astmą, </a:t>
            </a:r>
          </a:p>
          <a:p>
            <a:r>
              <a:rPr lang="pl-PL" sz="1600" b="1" dirty="0" smtClean="0">
                <a:latin typeface="Calibri" pitchFamily="34" charset="0"/>
              </a:rPr>
              <a:t>a także kobiet w ciąży i karmiących.</a:t>
            </a:r>
            <a:endParaRPr lang="pl-PL" sz="1600" b="1" dirty="0">
              <a:latin typeface="Calibri" pitchFamily="34" charset="0"/>
            </a:endParaRPr>
          </a:p>
        </p:txBody>
      </p:sp>
      <p:pic>
        <p:nvPicPr>
          <p:cNvPr id="11" name="Picture 10" descr="10738245_daisycopy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79912" y="5157192"/>
            <a:ext cx="607288" cy="607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 flipH="1">
            <a:off x="4499992" y="4979313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pl-PL" sz="1600" b="1" dirty="0" smtClean="0">
                <a:latin typeface="Calibri" pitchFamily="34" charset="0"/>
              </a:rPr>
              <a:t>Osoby z astmą, alergiami oraz kobiety w ciąży</a:t>
            </a:r>
          </a:p>
          <a:p>
            <a:pPr lvl="0">
              <a:defRPr/>
            </a:pPr>
            <a:r>
              <a:rPr lang="pl-PL" sz="1600" b="1" dirty="0" smtClean="0">
                <a:latin typeface="Calibri" pitchFamily="34" charset="0"/>
              </a:rPr>
              <a:t> i karmiące powinny skonsultować się z lekarzem przed użyciem jakiegokolwiek dostępnego </a:t>
            </a:r>
          </a:p>
          <a:p>
            <a:pPr lvl="0">
              <a:defRPr/>
            </a:pPr>
            <a:r>
              <a:rPr lang="pl-PL" sz="1600" b="1" dirty="0" smtClean="0">
                <a:latin typeface="Calibri" pitchFamily="34" charset="0"/>
              </a:rPr>
              <a:t>w handlu środka przeciw wszom (owadobójczego).</a:t>
            </a:r>
          </a:p>
        </p:txBody>
      </p:sp>
      <p:sp useBgFill="1">
        <p:nvSpPr>
          <p:cNvPr id="13" name="Prostokąt zaokrąglony 12"/>
          <p:cNvSpPr/>
          <p:nvPr/>
        </p:nvSpPr>
        <p:spPr>
          <a:xfrm>
            <a:off x="107504" y="116632"/>
            <a:ext cx="8856984" cy="72008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" name="Picture 2" descr="10738245_daisy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91680" y="980728"/>
            <a:ext cx="726152" cy="726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79512" y="116632"/>
            <a:ext cx="720080" cy="60414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5" name="Prostokąt 14"/>
          <p:cNvSpPr/>
          <p:nvPr/>
        </p:nvSpPr>
        <p:spPr>
          <a:xfrm>
            <a:off x="1475656" y="116632"/>
            <a:ext cx="7344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100" i="1" dirty="0" smtClean="0">
                <a:latin typeface="Bookman Old Style" pitchFamily="18" charset="0"/>
              </a:rPr>
              <a:t>„Ma dziecko przyszłość, ale ma i przeszłość: </a:t>
            </a:r>
          </a:p>
          <a:p>
            <a:pPr lvl="0" algn="r"/>
            <a:r>
              <a:rPr lang="pl-PL" sz="1100" i="1" dirty="0" smtClean="0">
                <a:latin typeface="Bookman Old Style" pitchFamily="18" charset="0"/>
              </a:rPr>
              <a:t>pamiętne zdarzenia, wspomnienia, wiele godzin najistotniejszych samotnych rozważań. </a:t>
            </a:r>
          </a:p>
          <a:p>
            <a:pPr lvl="0" algn="r"/>
            <a:r>
              <a:rPr lang="pl-PL" sz="1100" i="1" dirty="0" smtClean="0">
                <a:latin typeface="Bookman Old Style" pitchFamily="18" charset="0"/>
              </a:rPr>
              <a:t>Nie inaczej niż my pamięta i zapomina, ceni i lekceważy, logicznie rozumuje i błądzi, gdy nie wie. Rozważnie ufa i wątpi”.</a:t>
            </a:r>
            <a:endParaRPr lang="pl-PL" sz="1100" i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56074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4.16667E-6 -3.89454E-6 C 0.06632 0.09598 0.13298 0.19219 0.18559 0.34991 C 0.23819 0.50764 0.27656 0.72688 0.3151 0.94635 " pathEditMode="relative" rAng="0" ptsTypes="aaA">
                                      <p:cBhvr>
                                        <p:cTn id="12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00" y="47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8.33333E-7 2.78446E-6 C 0.05608 0.10522 0.08767 0.20583 0.1217 0.3358 C 0.15573 0.46577 0.18733 0.68709 0.20451 0.77937 " pathEditMode="relative" rAng="0" ptsTypes="faf">
                                      <p:cBhvr>
                                        <p:cTn id="24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0" y="39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66667E-6 2.23867E-6 C 0.0198 0.07146 0.03959 0.14315 0.05973 0.2426 C 0.07987 0.34204 0.10035 0.46924 0.12084 0.59644 " pathEditMode="relative" ptsTypes="aaA">
                                      <p:cBhvr>
                                        <p:cTn id="36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22222E-6 1.26735E-6 C 0.01215 0.05966 0.0243 0.11956 0.03715 0.18686 C 0.05 0.25416 0.06371 0.32886 0.0776 0.40356 " pathEditMode="relative" ptsTypes="aaA">
                                      <p:cBhvr>
                                        <p:cTn id="48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83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1"/>
            <a:ext cx="3924000" cy="6804000"/>
          </a:xfrm>
          <a:custGeom>
            <a:avLst/>
            <a:gdLst>
              <a:gd name="connsiteX0" fmla="*/ 10391 w 5552210"/>
              <a:gd name="connsiteY0" fmla="*/ 0 h 7602682"/>
              <a:gd name="connsiteX1" fmla="*/ 72736 w 5552210"/>
              <a:gd name="connsiteY1" fmla="*/ 51955 h 7602682"/>
              <a:gd name="connsiteX2" fmla="*/ 3574473 w 5552210"/>
              <a:gd name="connsiteY2" fmla="*/ 2545773 h 7602682"/>
              <a:gd name="connsiteX3" fmla="*/ 4956464 w 5552210"/>
              <a:gd name="connsiteY3" fmla="*/ 6878782 h 7602682"/>
              <a:gd name="connsiteX4" fmla="*/ 0 w 5552210"/>
              <a:gd name="connsiteY4" fmla="*/ 6889173 h 7602682"/>
              <a:gd name="connsiteX0" fmla="*/ 10391 w 5552210"/>
              <a:gd name="connsiteY0" fmla="*/ 0 h 7602682"/>
              <a:gd name="connsiteX1" fmla="*/ 72736 w 5552210"/>
              <a:gd name="connsiteY1" fmla="*/ 51955 h 7602682"/>
              <a:gd name="connsiteX2" fmla="*/ 3574473 w 5552210"/>
              <a:gd name="connsiteY2" fmla="*/ 2545773 h 7602682"/>
              <a:gd name="connsiteX3" fmla="*/ 4956464 w 5552210"/>
              <a:gd name="connsiteY3" fmla="*/ 6878782 h 7602682"/>
              <a:gd name="connsiteX4" fmla="*/ 0 w 5552210"/>
              <a:gd name="connsiteY4" fmla="*/ 6889173 h 7602682"/>
              <a:gd name="connsiteX0" fmla="*/ 10391 w 5552210"/>
              <a:gd name="connsiteY0" fmla="*/ 0 h 7602682"/>
              <a:gd name="connsiteX1" fmla="*/ 72736 w 5552210"/>
              <a:gd name="connsiteY1" fmla="*/ 51955 h 7602682"/>
              <a:gd name="connsiteX2" fmla="*/ 3574473 w 5552210"/>
              <a:gd name="connsiteY2" fmla="*/ 2545773 h 7602682"/>
              <a:gd name="connsiteX3" fmla="*/ 4956464 w 5552210"/>
              <a:gd name="connsiteY3" fmla="*/ 6878782 h 7602682"/>
              <a:gd name="connsiteX4" fmla="*/ 0 w 5552210"/>
              <a:gd name="connsiteY4" fmla="*/ 6889173 h 7602682"/>
              <a:gd name="connsiteX0" fmla="*/ 10391 w 5552210"/>
              <a:gd name="connsiteY0" fmla="*/ 0 h 7602682"/>
              <a:gd name="connsiteX1" fmla="*/ 72736 w 5552210"/>
              <a:gd name="connsiteY1" fmla="*/ 51955 h 7602682"/>
              <a:gd name="connsiteX2" fmla="*/ 3574473 w 5552210"/>
              <a:gd name="connsiteY2" fmla="*/ 2545773 h 7602682"/>
              <a:gd name="connsiteX3" fmla="*/ 4956464 w 5552210"/>
              <a:gd name="connsiteY3" fmla="*/ 6878782 h 7602682"/>
              <a:gd name="connsiteX4" fmla="*/ 0 w 5552210"/>
              <a:gd name="connsiteY4" fmla="*/ 6889173 h 7602682"/>
              <a:gd name="connsiteX5" fmla="*/ 10391 w 5552210"/>
              <a:gd name="connsiteY5" fmla="*/ 0 h 7602682"/>
              <a:gd name="connsiteX0" fmla="*/ 10391 w 5552210"/>
              <a:gd name="connsiteY0" fmla="*/ 0 h 6889173"/>
              <a:gd name="connsiteX1" fmla="*/ 72736 w 5552210"/>
              <a:gd name="connsiteY1" fmla="*/ 51955 h 6889173"/>
              <a:gd name="connsiteX2" fmla="*/ 3574473 w 5552210"/>
              <a:gd name="connsiteY2" fmla="*/ 2545773 h 6889173"/>
              <a:gd name="connsiteX3" fmla="*/ 4956464 w 5552210"/>
              <a:gd name="connsiteY3" fmla="*/ 6878782 h 6889173"/>
              <a:gd name="connsiteX4" fmla="*/ 0 w 5552210"/>
              <a:gd name="connsiteY4" fmla="*/ 6889173 h 6889173"/>
              <a:gd name="connsiteX5" fmla="*/ 10391 w 5552210"/>
              <a:gd name="connsiteY5" fmla="*/ 0 h 6889173"/>
              <a:gd name="connsiteX0" fmla="*/ 10391 w 4968587"/>
              <a:gd name="connsiteY0" fmla="*/ 0 h 6889173"/>
              <a:gd name="connsiteX1" fmla="*/ 72736 w 4968587"/>
              <a:gd name="connsiteY1" fmla="*/ 51955 h 6889173"/>
              <a:gd name="connsiteX2" fmla="*/ 4956464 w 4968587"/>
              <a:gd name="connsiteY2" fmla="*/ 6878782 h 6889173"/>
              <a:gd name="connsiteX3" fmla="*/ 0 w 4968587"/>
              <a:gd name="connsiteY3" fmla="*/ 6889173 h 6889173"/>
              <a:gd name="connsiteX4" fmla="*/ 10391 w 4968587"/>
              <a:gd name="connsiteY4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56464" h="6889173">
                <a:moveTo>
                  <a:pt x="10391" y="0"/>
                </a:moveTo>
                <a:cubicBezTo>
                  <a:pt x="3352800" y="1236518"/>
                  <a:pt x="4426528" y="4305300"/>
                  <a:pt x="4956464" y="6878782"/>
                </a:cubicBezTo>
                <a:lnTo>
                  <a:pt x="0" y="6889173"/>
                </a:lnTo>
                <a:cubicBezTo>
                  <a:pt x="3464" y="4592782"/>
                  <a:pt x="6927" y="2296391"/>
                  <a:pt x="10391" y="0"/>
                </a:cubicBezTo>
                <a:close/>
              </a:path>
            </a:pathLst>
          </a:custGeom>
          <a:blipFill>
            <a:blip r:embed="rId3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  <a:effectLst>
            <a:softEdge rad="63500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5" name="Picture 4" descr="10738245_daisycopy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88960" y="2060848"/>
            <a:ext cx="576064" cy="5760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10738245_daisycopy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19872" y="3429000"/>
            <a:ext cx="593224" cy="593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 flipH="1">
            <a:off x="2843808" y="1196752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pl-PL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LECZENIE:  JAK POZBYĆ SIĘ WSZY GŁOWOWEJ?</a:t>
            </a:r>
            <a:endParaRPr lang="pl-PL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3419872" y="2276872"/>
            <a:ext cx="5282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pl-PL" sz="1400" b="1" dirty="0" smtClean="0"/>
              <a:t>Należy używać płynu lub płynnego preparatu z apteki, przeznaczonego specjalnie do zwalczania wszy głowowej.</a:t>
            </a:r>
            <a:endParaRPr lang="pl-PL" sz="1400" b="1" dirty="0"/>
          </a:p>
        </p:txBody>
      </p:sp>
      <p:sp>
        <p:nvSpPr>
          <p:cNvPr id="10" name="TextBox 9"/>
          <p:cNvSpPr txBox="1"/>
          <p:nvPr/>
        </p:nvSpPr>
        <p:spPr>
          <a:xfrm flipH="1">
            <a:off x="4038598" y="3455313"/>
            <a:ext cx="49978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pl-PL" sz="1400" b="1" dirty="0" smtClean="0"/>
              <a:t>Należy stosować się ściśle do wskazówek, </a:t>
            </a:r>
          </a:p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pl-PL" sz="1400" b="1" dirty="0" smtClean="0"/>
              <a:t>w tym dotyczących powtarzania zabiegów.</a:t>
            </a:r>
          </a:p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pl-PL" sz="1400" b="1" dirty="0" smtClean="0"/>
              <a:t> Niektóre typy włosów, albo szczególnie oporne przypadki, wymagają dobrego grzebienia. </a:t>
            </a:r>
          </a:p>
        </p:txBody>
      </p:sp>
      <p:pic>
        <p:nvPicPr>
          <p:cNvPr id="11" name="Picture 10" descr="10738245_daisycopy.jpg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013096" y="5013176"/>
            <a:ext cx="576064" cy="5760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 flipH="1">
            <a:off x="4617718" y="4979313"/>
            <a:ext cx="4346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pl-PL" sz="1400" b="1" dirty="0" smtClean="0"/>
              <a:t>W przypadku nawracających infekcji </a:t>
            </a:r>
          </a:p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pl-PL" sz="1400" b="1" dirty="0" smtClean="0"/>
              <a:t>należy zmieniać preparaty, </a:t>
            </a:r>
          </a:p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pl-PL" sz="1400" b="1" dirty="0" smtClean="0"/>
              <a:t>ponieważ zwykle zawierają one </a:t>
            </a:r>
          </a:p>
          <a:p>
            <a:pPr lvl="0" algn="ctr">
              <a:lnSpc>
                <a:spcPct val="100000"/>
              </a:lnSpc>
              <a:spcAft>
                <a:spcPts val="0"/>
              </a:spcAft>
            </a:pPr>
            <a:r>
              <a:rPr lang="pl-PL" sz="1400" b="1" dirty="0" smtClean="0"/>
              <a:t>różne środki owadobójcze. </a:t>
            </a:r>
            <a:endParaRPr lang="pl-PL" sz="1600" b="1" dirty="0">
              <a:latin typeface="Bookman Old Style" pitchFamily="18" charset="0"/>
            </a:endParaRPr>
          </a:p>
        </p:txBody>
      </p:sp>
      <p:sp useBgFill="1">
        <p:nvSpPr>
          <p:cNvPr id="13" name="Prostokąt zaokrąglony 12"/>
          <p:cNvSpPr/>
          <p:nvPr/>
        </p:nvSpPr>
        <p:spPr>
          <a:xfrm>
            <a:off x="107504" y="116632"/>
            <a:ext cx="8856984" cy="64807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4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95536" y="116633"/>
            <a:ext cx="844872" cy="64807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2123728" y="116632"/>
            <a:ext cx="6768752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/>
            <a:r>
              <a:rPr lang="pl-PL" sz="1100" i="1" dirty="0" smtClean="0">
                <a:latin typeface="Bookman Old Style" pitchFamily="18" charset="0"/>
              </a:rPr>
              <a:t>„Pewne tematy wychowawcze omawiane są chętnie i przez licznych, inne – starannie unikane.</a:t>
            </a:r>
          </a:p>
          <a:p>
            <a:pPr lvl="0" algn="r"/>
            <a:r>
              <a:rPr lang="pl-PL" sz="1100" i="1" dirty="0" smtClean="0">
                <a:latin typeface="Bookman Old Style" pitchFamily="18" charset="0"/>
              </a:rPr>
              <a:t> Przyjemniej poznać, jak być powinno, niż zwierzać się z tego, jak jest, szczególnie, gdy w braku dającego się łatwo stosować przepisu, zmuszeni jesteśmy działać niezbyt chwalebnie”.</a:t>
            </a:r>
          </a:p>
        </p:txBody>
      </p:sp>
      <p:pic>
        <p:nvPicPr>
          <p:cNvPr id="3" name="Picture 2" descr="10738245_daisycopy.jpg"/>
          <p:cNvPicPr>
            <a:picLocks noChangeAspect="1"/>
          </p:cNvPicPr>
          <p:nvPr/>
        </p:nvPicPr>
        <p:blipFill>
          <a:blip r:embed="rId4" cstate="print">
            <a:lum contrast="10000"/>
          </a:blip>
          <a:stretch>
            <a:fillRect/>
          </a:stretch>
        </p:blipFill>
        <p:spPr>
          <a:xfrm>
            <a:off x="1835696" y="980728"/>
            <a:ext cx="720080" cy="72008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6256074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4.16667E-6 -3.89454E-6 C 0.06632 0.09598 0.13298 0.19219 0.18559 0.34991 C 0.23819 0.50764 0.27656 0.72688 0.3151 0.94635 " pathEditMode="relative" rAng="0" ptsTypes="aaA">
                                      <p:cBhvr>
                                        <p:cTn id="12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00" y="47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8.33333E-7 2.78446E-6 C 0.05608 0.10522 0.08767 0.20583 0.1217 0.3358 C 0.15573 0.46577 0.18733 0.68709 0.20451 0.77937 " pathEditMode="relative" rAng="0" ptsTypes="faf">
                                      <p:cBhvr>
                                        <p:cTn id="24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0" y="39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66667E-6 2.23867E-6 C 0.0198 0.07146 0.03959 0.14315 0.05973 0.2426 C 0.07987 0.34204 0.10035 0.46924 0.12084 0.59644 " pathEditMode="relative" ptsTypes="aaA">
                                      <p:cBhvr>
                                        <p:cTn id="36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22222E-6 1.26735E-6 C 0.01215 0.05966 0.0243 0.11956 0.03715 0.18686 C 0.05 0.25416 0.06371 0.32886 0.0776 0.40356 " pathEditMode="relative" ptsTypes="aaA">
                                      <p:cBhvr>
                                        <p:cTn id="48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83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0"/>
            <a:ext cx="4419600" cy="6857999"/>
          </a:xfrm>
          <a:custGeom>
            <a:avLst/>
            <a:gdLst>
              <a:gd name="connsiteX0" fmla="*/ 10391 w 5552210"/>
              <a:gd name="connsiteY0" fmla="*/ 0 h 7602682"/>
              <a:gd name="connsiteX1" fmla="*/ 72736 w 5552210"/>
              <a:gd name="connsiteY1" fmla="*/ 51955 h 7602682"/>
              <a:gd name="connsiteX2" fmla="*/ 3574473 w 5552210"/>
              <a:gd name="connsiteY2" fmla="*/ 2545773 h 7602682"/>
              <a:gd name="connsiteX3" fmla="*/ 4956464 w 5552210"/>
              <a:gd name="connsiteY3" fmla="*/ 6878782 h 7602682"/>
              <a:gd name="connsiteX4" fmla="*/ 0 w 5552210"/>
              <a:gd name="connsiteY4" fmla="*/ 6889173 h 7602682"/>
              <a:gd name="connsiteX0" fmla="*/ 10391 w 5552210"/>
              <a:gd name="connsiteY0" fmla="*/ 0 h 7602682"/>
              <a:gd name="connsiteX1" fmla="*/ 72736 w 5552210"/>
              <a:gd name="connsiteY1" fmla="*/ 51955 h 7602682"/>
              <a:gd name="connsiteX2" fmla="*/ 3574473 w 5552210"/>
              <a:gd name="connsiteY2" fmla="*/ 2545773 h 7602682"/>
              <a:gd name="connsiteX3" fmla="*/ 4956464 w 5552210"/>
              <a:gd name="connsiteY3" fmla="*/ 6878782 h 7602682"/>
              <a:gd name="connsiteX4" fmla="*/ 0 w 5552210"/>
              <a:gd name="connsiteY4" fmla="*/ 6889173 h 7602682"/>
              <a:gd name="connsiteX0" fmla="*/ 10391 w 5552210"/>
              <a:gd name="connsiteY0" fmla="*/ 0 h 7602682"/>
              <a:gd name="connsiteX1" fmla="*/ 72736 w 5552210"/>
              <a:gd name="connsiteY1" fmla="*/ 51955 h 7602682"/>
              <a:gd name="connsiteX2" fmla="*/ 3574473 w 5552210"/>
              <a:gd name="connsiteY2" fmla="*/ 2545773 h 7602682"/>
              <a:gd name="connsiteX3" fmla="*/ 4956464 w 5552210"/>
              <a:gd name="connsiteY3" fmla="*/ 6878782 h 7602682"/>
              <a:gd name="connsiteX4" fmla="*/ 0 w 5552210"/>
              <a:gd name="connsiteY4" fmla="*/ 6889173 h 7602682"/>
              <a:gd name="connsiteX0" fmla="*/ 10391 w 5552210"/>
              <a:gd name="connsiteY0" fmla="*/ 0 h 7602682"/>
              <a:gd name="connsiteX1" fmla="*/ 72736 w 5552210"/>
              <a:gd name="connsiteY1" fmla="*/ 51955 h 7602682"/>
              <a:gd name="connsiteX2" fmla="*/ 3574473 w 5552210"/>
              <a:gd name="connsiteY2" fmla="*/ 2545773 h 7602682"/>
              <a:gd name="connsiteX3" fmla="*/ 4956464 w 5552210"/>
              <a:gd name="connsiteY3" fmla="*/ 6878782 h 7602682"/>
              <a:gd name="connsiteX4" fmla="*/ 0 w 5552210"/>
              <a:gd name="connsiteY4" fmla="*/ 6889173 h 7602682"/>
              <a:gd name="connsiteX5" fmla="*/ 10391 w 5552210"/>
              <a:gd name="connsiteY5" fmla="*/ 0 h 7602682"/>
              <a:gd name="connsiteX0" fmla="*/ 10391 w 5552210"/>
              <a:gd name="connsiteY0" fmla="*/ 0 h 6889173"/>
              <a:gd name="connsiteX1" fmla="*/ 72736 w 5552210"/>
              <a:gd name="connsiteY1" fmla="*/ 51955 h 6889173"/>
              <a:gd name="connsiteX2" fmla="*/ 3574473 w 5552210"/>
              <a:gd name="connsiteY2" fmla="*/ 2545773 h 6889173"/>
              <a:gd name="connsiteX3" fmla="*/ 4956464 w 5552210"/>
              <a:gd name="connsiteY3" fmla="*/ 6878782 h 6889173"/>
              <a:gd name="connsiteX4" fmla="*/ 0 w 5552210"/>
              <a:gd name="connsiteY4" fmla="*/ 6889173 h 6889173"/>
              <a:gd name="connsiteX5" fmla="*/ 10391 w 5552210"/>
              <a:gd name="connsiteY5" fmla="*/ 0 h 6889173"/>
              <a:gd name="connsiteX0" fmla="*/ 10391 w 4968587"/>
              <a:gd name="connsiteY0" fmla="*/ 0 h 6889173"/>
              <a:gd name="connsiteX1" fmla="*/ 72736 w 4968587"/>
              <a:gd name="connsiteY1" fmla="*/ 51955 h 6889173"/>
              <a:gd name="connsiteX2" fmla="*/ 4956464 w 4968587"/>
              <a:gd name="connsiteY2" fmla="*/ 6878782 h 6889173"/>
              <a:gd name="connsiteX3" fmla="*/ 0 w 4968587"/>
              <a:gd name="connsiteY3" fmla="*/ 6889173 h 6889173"/>
              <a:gd name="connsiteX4" fmla="*/ 10391 w 4968587"/>
              <a:gd name="connsiteY4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56464" h="6889173">
                <a:moveTo>
                  <a:pt x="10391" y="0"/>
                </a:moveTo>
                <a:cubicBezTo>
                  <a:pt x="3352800" y="1236518"/>
                  <a:pt x="4426528" y="4305300"/>
                  <a:pt x="4956464" y="6878782"/>
                </a:cubicBezTo>
                <a:lnTo>
                  <a:pt x="0" y="6889173"/>
                </a:lnTo>
                <a:cubicBezTo>
                  <a:pt x="3464" y="4592782"/>
                  <a:pt x="6927" y="2296391"/>
                  <a:pt x="10391" y="0"/>
                </a:cubicBezTo>
                <a:close/>
              </a:path>
            </a:pathLst>
          </a:custGeom>
          <a:blipFill>
            <a:blip r:embed="rId3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  <a:effectLst>
            <a:softEdge rad="63500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5" name="Picture 4" descr="10738245_daisy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38792" y="2116832"/>
            <a:ext cx="592088" cy="592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10738245_daisy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19872" y="3432056"/>
            <a:ext cx="573008" cy="5730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 flipH="1">
            <a:off x="2469701" y="980728"/>
            <a:ext cx="66742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1600" b="1" dirty="0" smtClean="0">
                <a:latin typeface="Calibri" pitchFamily="34" charset="0"/>
                <a:cs typeface="Arial" pitchFamily="34" charset="0"/>
              </a:rPr>
              <a:t>Nie należy używać dawki większej niż zalecana  – preparaty te zawierają </a:t>
            </a:r>
          </a:p>
          <a:p>
            <a:pPr lvl="0"/>
            <a:r>
              <a:rPr lang="pl-PL" sz="1600" b="1" dirty="0" smtClean="0">
                <a:latin typeface="Calibri" pitchFamily="34" charset="0"/>
                <a:cs typeface="Arial" pitchFamily="34" charset="0"/>
              </a:rPr>
              <a:t>silne środki owadobójcze.  Każda marka może mieć inne zalecenia </a:t>
            </a:r>
          </a:p>
          <a:p>
            <a:pPr lvl="0"/>
            <a:r>
              <a:rPr lang="pl-PL" sz="1600" b="1" dirty="0" smtClean="0">
                <a:latin typeface="Calibri" pitchFamily="34" charset="0"/>
                <a:cs typeface="Arial" pitchFamily="34" charset="0"/>
              </a:rPr>
              <a:t>i wskazówki, dlatego należy uważnie czytać ulotkę.</a:t>
            </a:r>
            <a:endParaRPr lang="pl-PL" sz="1600" b="1" dirty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3419872" y="2276872"/>
            <a:ext cx="5282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pl-PL" sz="1600" b="1" dirty="0" smtClean="0">
                <a:latin typeface="Calibri" pitchFamily="34" charset="0"/>
              </a:rPr>
              <a:t>Jeżeli dziecko ma grube, długie włosy,  można zastanowić się nad krótszą fryzurą (aby łatwiej było czesać włosy).</a:t>
            </a:r>
            <a:endParaRPr lang="pl-PL" sz="1600" b="1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4038599" y="3455313"/>
            <a:ext cx="49258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pl-PL" sz="1600" b="1" dirty="0" smtClean="0">
                <a:latin typeface="Calibri" pitchFamily="34" charset="0"/>
              </a:rPr>
              <a:t>Większość preparatów skutecznie zabija dorosłe wszy,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pl-PL" sz="1600" b="1" dirty="0" smtClean="0">
                <a:latin typeface="Calibri" pitchFamily="34" charset="0"/>
              </a:rPr>
              <a:t> ale nie niszczy gnid. Czesanie grzebieniem jest bardzo ważną czynnością – należy pamiętać, aby po każdym wyczesywaniu umyć wszystkie użyte grzebienie, </a:t>
            </a:r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pl-PL" sz="1600" b="1" dirty="0" smtClean="0">
                <a:latin typeface="Calibri" pitchFamily="34" charset="0"/>
              </a:rPr>
              <a:t>szczotki i spinki. </a:t>
            </a:r>
            <a:endParaRPr lang="pl-PL" sz="1600" b="1" i="1" dirty="0">
              <a:latin typeface="Calibri" pitchFamily="34" charset="0"/>
            </a:endParaRPr>
          </a:p>
        </p:txBody>
      </p:sp>
      <p:pic>
        <p:nvPicPr>
          <p:cNvPr id="11" name="Picture 10" descr="10738245_daisy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23928" y="4943566"/>
            <a:ext cx="573666" cy="5736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 flipH="1">
            <a:off x="4617718" y="4979313"/>
            <a:ext cx="43467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 smtClean="0">
                <a:latin typeface="Calibri" pitchFamily="34" charset="0"/>
              </a:rPr>
              <a:t>Każdego dnia należy dokładnie czesać grzebieniem  wilgotne włosy do czasu pozbycia się wszystkich gnid. </a:t>
            </a:r>
          </a:p>
          <a:p>
            <a:r>
              <a:rPr lang="pl-PL" sz="1600" b="1" dirty="0" smtClean="0">
                <a:latin typeface="Calibri" pitchFamily="34" charset="0"/>
              </a:rPr>
              <a:t>Koniecznie należy wyczesać włosy grzebieniem po kolejnych zabiegach leczniczych, </a:t>
            </a:r>
          </a:p>
          <a:p>
            <a:r>
              <a:rPr lang="pl-PL" sz="1600" b="1" dirty="0" smtClean="0">
                <a:latin typeface="Calibri" pitchFamily="34" charset="0"/>
              </a:rPr>
              <a:t>aby sprawdzić, czy nie ma wszy i gnid.</a:t>
            </a:r>
          </a:p>
        </p:txBody>
      </p:sp>
      <p:sp useBgFill="1">
        <p:nvSpPr>
          <p:cNvPr id="13" name="Prostokąt zaokrąglony 12"/>
          <p:cNvSpPr/>
          <p:nvPr/>
        </p:nvSpPr>
        <p:spPr>
          <a:xfrm>
            <a:off x="107504" y="116632"/>
            <a:ext cx="8856984" cy="64807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4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95536" y="116633"/>
            <a:ext cx="844872" cy="64807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2123728" y="188640"/>
            <a:ext cx="6768752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pl-PL" sz="1100" i="1" dirty="0" smtClean="0">
                <a:latin typeface="Bookman Old Style" pitchFamily="18" charset="0"/>
              </a:rPr>
              <a:t>„Gdyby dorośli nas zapytali, my byśmy niejedno dobrze doradzili.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pl-PL" sz="1100" i="1" dirty="0" smtClean="0">
                <a:latin typeface="Bookman Old Style" pitchFamily="18" charset="0"/>
              </a:rPr>
              <a:t>Przecież my lepiej wiemy, co nam dolega, przecież my więcej czasu mamy,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pl-PL" sz="1100" i="1" dirty="0" smtClean="0">
                <a:latin typeface="Bookman Old Style" pitchFamily="18" charset="0"/>
              </a:rPr>
              <a:t>żeby patrzeć i myśleć o sobie, przecież my lepiej siebie znamy, więcej razem jesteśmy”. </a:t>
            </a:r>
            <a:endParaRPr kumimoji="0" lang="pl-PL" sz="1100" i="1" u="none" strike="noStrike" cap="none" normalizeH="0" baseline="0" dirty="0" smtClean="0">
              <a:ln>
                <a:noFill/>
              </a:ln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3" name="Picture 2" descr="10738245_daisycop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63688" y="980728"/>
            <a:ext cx="576064" cy="576064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6256074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4.16667E-6 -3.89454E-6 C 0.06632 0.09598 0.13298 0.19219 0.18559 0.34991 C 0.23819 0.50764 0.27656 0.72688 0.3151 0.94635 " pathEditMode="relative" rAng="0" ptsTypes="aaA">
                                      <p:cBhvr>
                                        <p:cTn id="12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00" y="47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8.33333E-7 2.78446E-6 C 0.05608 0.10522 0.08767 0.20583 0.1217 0.3358 C 0.15573 0.46577 0.18733 0.68709 0.20451 0.77937 " pathEditMode="relative" rAng="0" ptsTypes="faf">
                                      <p:cBhvr>
                                        <p:cTn id="24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0" y="39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66667E-6 2.23867E-6 C 0.0198 0.07146 0.03959 0.14315 0.05973 0.2426 C 0.07987 0.34204 0.10035 0.46924 0.12084 0.59644 " pathEditMode="relative" ptsTypes="aaA">
                                      <p:cBhvr>
                                        <p:cTn id="36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22222E-6 1.26735E-6 C 0.01215 0.05966 0.0243 0.11956 0.03715 0.18686 C 0.05 0.25416 0.06371 0.32886 0.0776 0.40356 " pathEditMode="relative" ptsTypes="aaA">
                                      <p:cBhvr>
                                        <p:cTn id="48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Prostokąt zaokrąglony 9"/>
          <p:cNvSpPr/>
          <p:nvPr/>
        </p:nvSpPr>
        <p:spPr>
          <a:xfrm>
            <a:off x="179512" y="188640"/>
            <a:ext cx="8821488" cy="79208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</a:rPr>
              <a:t>„Dusza dziecka jest równie złożona jak nasza, pełna podobnych sprzeczności, </a:t>
            </a:r>
          </a:p>
          <a:p>
            <a:pPr lvl="0" algn="r"/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</a:rPr>
              <a:t>tragicznie zmagająca się z odwiecznym: </a:t>
            </a:r>
          </a:p>
          <a:p>
            <a:pPr lvl="0" algn="r"/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</a:rPr>
              <a:t>pragnę, ale nie mogę,  wiem, że należy, ale nie podołam”.</a:t>
            </a:r>
          </a:p>
          <a:p>
            <a:pPr algn="r"/>
            <a:endParaRPr lang="pl-PL" sz="1100" i="1" dirty="0" smtClean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6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3528" y="188640"/>
            <a:ext cx="936103" cy="75782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7" name="Schemat blokowy: proces alternatywny 6"/>
          <p:cNvSpPr/>
          <p:nvPr/>
        </p:nvSpPr>
        <p:spPr>
          <a:xfrm>
            <a:off x="395536" y="1988840"/>
            <a:ext cx="5544616" cy="4536504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611560" y="1988840"/>
            <a:ext cx="5040560" cy="4647426"/>
          </a:xfrm>
          <a:prstGeom prst="rect">
            <a:avLst/>
          </a:prstGeom>
          <a:noFill/>
          <a:ln>
            <a:noFill/>
          </a:ln>
          <a:sp3d prstMaterial="metal">
            <a:bevelT w="10000" h="10000"/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pl-PL" sz="1400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 marL="342900" indent="-342900"/>
            <a:r>
              <a:rPr lang="pl-PL" b="1" dirty="0" smtClean="0">
                <a:solidFill>
                  <a:srgbClr val="002060"/>
                </a:solidFill>
                <a:latin typeface="Arial Black" pitchFamily="34" charset="0"/>
              </a:rPr>
              <a:t>KROK I: APLIKACJA PŁYNU</a:t>
            </a:r>
          </a:p>
          <a:p>
            <a:pPr marL="342900" indent="-342900">
              <a:buAutoNum type="arabicPeriod"/>
            </a:pPr>
            <a:endParaRPr lang="pl-PL" sz="1400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l-PL" dirty="0" smtClean="0">
                <a:solidFill>
                  <a:srgbClr val="002060"/>
                </a:solidFill>
              </a:rPr>
              <a:t> </a:t>
            </a:r>
            <a:r>
              <a:rPr lang="pl-PL" sz="1600" b="1" dirty="0" smtClean="0">
                <a:solidFill>
                  <a:srgbClr val="002060"/>
                </a:solidFill>
              </a:rPr>
              <a:t>Umieść ręcznik na ramionach zarażonej           </a:t>
            </a:r>
          </a:p>
          <a:p>
            <a:r>
              <a:rPr lang="pl-PL" sz="1600" b="1" dirty="0" smtClean="0">
                <a:solidFill>
                  <a:srgbClr val="002060"/>
                </a:solidFill>
              </a:rPr>
              <a:t>  wszami osoby. </a:t>
            </a:r>
          </a:p>
          <a:p>
            <a:pPr algn="ctr">
              <a:buFontTx/>
              <a:buChar char="-"/>
            </a:pPr>
            <a:endParaRPr lang="pl-PL" sz="1600" b="1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l-PL" sz="1600" b="1" dirty="0" smtClean="0">
                <a:solidFill>
                  <a:srgbClr val="002060"/>
                </a:solidFill>
              </a:rPr>
              <a:t> Nałóż płyn na suche włosy. </a:t>
            </a:r>
          </a:p>
          <a:p>
            <a:pPr algn="ctr">
              <a:buFontTx/>
              <a:buChar char="-"/>
            </a:pPr>
            <a:endParaRPr lang="pl-PL" sz="1600" b="1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l-PL" sz="1600" b="1" dirty="0" smtClean="0">
                <a:solidFill>
                  <a:srgbClr val="002060"/>
                </a:solidFill>
              </a:rPr>
              <a:t> Rozprowadź płyn za pomocą końcówki   </a:t>
            </a:r>
          </a:p>
          <a:p>
            <a:r>
              <a:rPr lang="pl-PL" sz="1600" b="1" dirty="0" smtClean="0">
                <a:solidFill>
                  <a:srgbClr val="002060"/>
                </a:solidFill>
              </a:rPr>
              <a:t>  aplikatora równomiernie na całej owłosionej  </a:t>
            </a:r>
          </a:p>
          <a:p>
            <a:r>
              <a:rPr lang="pl-PL" sz="1600" b="1" dirty="0" smtClean="0">
                <a:solidFill>
                  <a:srgbClr val="002060"/>
                </a:solidFill>
              </a:rPr>
              <a:t>  skórze głowy. </a:t>
            </a:r>
          </a:p>
          <a:p>
            <a:pPr algn="ctr"/>
            <a:endParaRPr lang="pl-PL" sz="1600" b="1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l-PL" sz="1600" b="1" dirty="0" smtClean="0">
                <a:solidFill>
                  <a:srgbClr val="002060"/>
                </a:solidFill>
              </a:rPr>
              <a:t> Dokładnie rozetrzyj go po całej powierzchni tak,  </a:t>
            </a:r>
          </a:p>
          <a:p>
            <a:r>
              <a:rPr lang="pl-PL" sz="1600" b="1" dirty="0" smtClean="0">
                <a:solidFill>
                  <a:srgbClr val="002060"/>
                </a:solidFill>
              </a:rPr>
              <a:t>  aby pokryć  wszystkie włosy – od nasady</a:t>
            </a:r>
          </a:p>
          <a:p>
            <a:r>
              <a:rPr lang="pl-PL" sz="1600" b="1" dirty="0" smtClean="0">
                <a:solidFill>
                  <a:srgbClr val="002060"/>
                </a:solidFill>
              </a:rPr>
              <a:t>  aż po końcówki.</a:t>
            </a:r>
          </a:p>
          <a:p>
            <a:endParaRPr lang="pl-PL" sz="1400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endParaRPr lang="pl-PL" sz="1400" i="1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endParaRPr lang="pl-PL" sz="1400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endParaRPr lang="pl-PL" sz="1400" dirty="0" smtClean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 bwMode="auto">
          <a:xfrm>
            <a:off x="5652120" y="2276872"/>
            <a:ext cx="3319742" cy="38164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2">
                <a:lumMod val="40000"/>
                <a:lumOff val="6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1" name="Symbol zastępczy numeru slajd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42</a:t>
            </a:fld>
            <a:endParaRPr lang="pl-PL" dirty="0"/>
          </a:p>
        </p:txBody>
      </p:sp>
      <p:sp>
        <p:nvSpPr>
          <p:cNvPr id="9" name="pole tekstowe 8"/>
          <p:cNvSpPr txBox="1"/>
          <p:nvPr/>
        </p:nvSpPr>
        <p:spPr>
          <a:xfrm>
            <a:off x="899592" y="1124744"/>
            <a:ext cx="691276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pl-PL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ZWALCZANIE WSZY GŁOWOWYCH – NAJCZĘJŚCIEJ ZALECANE </a:t>
            </a:r>
          </a:p>
          <a:p>
            <a:r>
              <a:rPr lang="pl-PL" sz="1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PRZEZ PRODUCENTÓW PŁYNÓW  ZWALCZAJĄCYCH PASOŻYTA:</a:t>
            </a:r>
            <a:endParaRPr lang="pl-PL" sz="1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chemat blokowy: proces alternatywny 6"/>
          <p:cNvSpPr/>
          <p:nvPr/>
        </p:nvSpPr>
        <p:spPr>
          <a:xfrm>
            <a:off x="323528" y="2348880"/>
            <a:ext cx="5688632" cy="4032448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467544" y="2348880"/>
            <a:ext cx="5760640" cy="3847207"/>
          </a:xfrm>
          <a:prstGeom prst="rect">
            <a:avLst/>
          </a:prstGeom>
          <a:noFill/>
          <a:ln>
            <a:noFill/>
          </a:ln>
          <a:sp3d prstMaterial="metal">
            <a:bevelT w="10000" h="10000"/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pl-PL" sz="1400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r>
              <a:rPr lang="pl-PL" b="1" dirty="0" smtClean="0"/>
              <a:t> </a:t>
            </a:r>
            <a:r>
              <a:rPr lang="pl-PL" b="1" dirty="0" smtClean="0">
                <a:solidFill>
                  <a:srgbClr val="002060"/>
                </a:solidFill>
                <a:latin typeface="Arial Black" pitchFamily="34" charset="0"/>
              </a:rPr>
              <a:t>KROK II : AKTYWNE DZIAŁANIE PŁYNU</a:t>
            </a:r>
          </a:p>
          <a:p>
            <a:endParaRPr lang="pl-PL" b="1" dirty="0" smtClean="0">
              <a:solidFill>
                <a:srgbClr val="FF0066"/>
              </a:solidFill>
              <a:latin typeface="Arial Black" pitchFamily="34" charset="0"/>
            </a:endParaRPr>
          </a:p>
          <a:p>
            <a:endParaRPr lang="pl-PL" sz="1400" dirty="0" smtClean="0"/>
          </a:p>
          <a:p>
            <a:pPr>
              <a:buFont typeface="Arial" pitchFamily="34" charset="0"/>
              <a:buChar char="•"/>
            </a:pPr>
            <a:r>
              <a:rPr lang="pl-PL" b="1" dirty="0" smtClean="0">
                <a:solidFill>
                  <a:schemeClr val="accent3">
                    <a:lumMod val="50000"/>
                  </a:schemeClr>
                </a:solidFill>
              </a:rPr>
              <a:t> Pozostaw płyn na włosach </a:t>
            </a:r>
          </a:p>
          <a:p>
            <a:r>
              <a:rPr lang="pl-PL" b="1" dirty="0" smtClean="0">
                <a:solidFill>
                  <a:schemeClr val="accent3">
                    <a:lumMod val="50000"/>
                  </a:schemeClr>
                </a:solidFill>
              </a:rPr>
              <a:t>  przez 15 minut.</a:t>
            </a:r>
          </a:p>
          <a:p>
            <a:endParaRPr lang="pl-PL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l-PL" b="1" dirty="0" smtClean="0">
                <a:solidFill>
                  <a:schemeClr val="accent3">
                    <a:lumMod val="50000"/>
                  </a:schemeClr>
                </a:solidFill>
              </a:rPr>
              <a:t>  W tym czasie substancje czynne </a:t>
            </a:r>
          </a:p>
          <a:p>
            <a:r>
              <a:rPr lang="pl-PL" b="1" dirty="0" smtClean="0">
                <a:solidFill>
                  <a:schemeClr val="accent3">
                    <a:lumMod val="50000"/>
                  </a:schemeClr>
                </a:solidFill>
              </a:rPr>
              <a:t>   zawarte w preparacie mechanicznie</a:t>
            </a:r>
          </a:p>
          <a:p>
            <a:r>
              <a:rPr lang="pl-PL" b="1" dirty="0" smtClean="0">
                <a:solidFill>
                  <a:schemeClr val="accent3">
                    <a:lumMod val="50000"/>
                  </a:schemeClr>
                </a:solidFill>
              </a:rPr>
              <a:t>   blokują dostęp wszy głowowych </a:t>
            </a:r>
          </a:p>
          <a:p>
            <a:r>
              <a:rPr lang="pl-PL" b="1" dirty="0" smtClean="0">
                <a:solidFill>
                  <a:schemeClr val="accent3">
                    <a:lumMod val="50000"/>
                  </a:schemeClr>
                </a:solidFill>
              </a:rPr>
              <a:t>   do tlenu.</a:t>
            </a:r>
          </a:p>
          <a:p>
            <a:pPr algn="ctr"/>
            <a:endParaRPr lang="pl-PL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l-PL" b="1" dirty="0" smtClean="0">
                <a:solidFill>
                  <a:schemeClr val="accent3">
                    <a:lumMod val="50000"/>
                  </a:schemeClr>
                </a:solidFill>
              </a:rPr>
              <a:t> Powoduje to skuteczne uśmiercenie </a:t>
            </a:r>
          </a:p>
          <a:p>
            <a:r>
              <a:rPr lang="pl-PL" b="1" dirty="0" smtClean="0">
                <a:solidFill>
                  <a:schemeClr val="accent3">
                    <a:lumMod val="50000"/>
                  </a:schemeClr>
                </a:solidFill>
              </a:rPr>
              <a:t>  pasożytów.</a:t>
            </a:r>
          </a:p>
        </p:txBody>
      </p:sp>
      <p:pic>
        <p:nvPicPr>
          <p:cNvPr id="296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 bwMode="auto">
          <a:xfrm>
            <a:off x="5796136" y="2204864"/>
            <a:ext cx="2850666" cy="41044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1" name="Symbol zastępczy numeru slajd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43</a:t>
            </a:fld>
            <a:endParaRPr lang="pl-PL" dirty="0"/>
          </a:p>
        </p:txBody>
      </p:sp>
      <p:sp useBgFill="1">
        <p:nvSpPr>
          <p:cNvPr id="9" name="Prostokąt zaokrąglony 8"/>
          <p:cNvSpPr/>
          <p:nvPr/>
        </p:nvSpPr>
        <p:spPr>
          <a:xfrm>
            <a:off x="107504" y="188640"/>
            <a:ext cx="8821488" cy="792088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</a:rPr>
              <a:t>„Dusza dziecka jest równie złożona jak nasza, pełna podobnych sprzeczności, </a:t>
            </a:r>
          </a:p>
          <a:p>
            <a:pPr lvl="0" algn="r"/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</a:rPr>
              <a:t>tragicznie zmagająca się z odwiecznym: </a:t>
            </a:r>
          </a:p>
          <a:p>
            <a:pPr lvl="0" algn="r"/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</a:rPr>
              <a:t>pragnę, ale nie mogę,  wiem, że należy, ale nie podołam”.</a:t>
            </a:r>
          </a:p>
          <a:p>
            <a:pPr algn="r"/>
            <a:endParaRPr lang="pl-PL" sz="1100" i="1" dirty="0" smtClean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10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51520" y="188640"/>
            <a:ext cx="936103" cy="75782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chemat blokowy: proces alternatywny 6"/>
          <p:cNvSpPr/>
          <p:nvPr/>
        </p:nvSpPr>
        <p:spPr>
          <a:xfrm>
            <a:off x="251520" y="2348880"/>
            <a:ext cx="5472608" cy="3312368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395536" y="2420888"/>
            <a:ext cx="5400600" cy="3539430"/>
          </a:xfrm>
          <a:prstGeom prst="rect">
            <a:avLst/>
          </a:prstGeom>
          <a:noFill/>
          <a:ln>
            <a:noFill/>
          </a:ln>
          <a:sp3d prstMaterial="metal">
            <a:bevelT w="10000" h="10000"/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pl-PL" sz="1400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r>
              <a:rPr lang="pl-PL" b="1" dirty="0" smtClean="0">
                <a:solidFill>
                  <a:srgbClr val="002060"/>
                </a:solidFill>
                <a:latin typeface="Arial Black" pitchFamily="34" charset="0"/>
              </a:rPr>
              <a:t>KROK III : DEZAKTYWACJA PŁYNU</a:t>
            </a:r>
          </a:p>
          <a:p>
            <a:endParaRPr lang="pl-PL" sz="1400" dirty="0" smtClean="0"/>
          </a:p>
          <a:p>
            <a:endParaRPr lang="pl-PL" sz="1400" dirty="0" smtClean="0"/>
          </a:p>
          <a:p>
            <a:pPr>
              <a:buFont typeface="Arial" pitchFamily="34" charset="0"/>
              <a:buChar char="•"/>
            </a:pPr>
            <a:r>
              <a:rPr lang="pl-PL" b="1" dirty="0" smtClean="0">
                <a:solidFill>
                  <a:srgbClr val="002060"/>
                </a:solidFill>
              </a:rPr>
              <a:t> Po upływie 15 minut  dokładnie </a:t>
            </a:r>
          </a:p>
          <a:p>
            <a:r>
              <a:rPr lang="pl-PL" b="1" dirty="0" smtClean="0">
                <a:solidFill>
                  <a:srgbClr val="002060"/>
                </a:solidFill>
              </a:rPr>
              <a:t>  zmyj letnią wodą preparat </a:t>
            </a:r>
          </a:p>
          <a:p>
            <a:r>
              <a:rPr lang="pl-PL" b="1" dirty="0" smtClean="0">
                <a:solidFill>
                  <a:srgbClr val="002060"/>
                </a:solidFill>
              </a:rPr>
              <a:t>  przy użyciu szamponu. </a:t>
            </a:r>
          </a:p>
          <a:p>
            <a:pPr algn="ctr"/>
            <a:endParaRPr lang="pl-PL" b="1" dirty="0" smtClean="0">
              <a:solidFill>
                <a:srgbClr val="00206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pl-PL" b="1" dirty="0" smtClean="0">
                <a:solidFill>
                  <a:srgbClr val="002060"/>
                </a:solidFill>
              </a:rPr>
              <a:t> Uważaj, aby resztki preparatu </a:t>
            </a:r>
          </a:p>
          <a:p>
            <a:r>
              <a:rPr lang="pl-PL" b="1" dirty="0" smtClean="0">
                <a:solidFill>
                  <a:srgbClr val="002060"/>
                </a:solidFill>
              </a:rPr>
              <a:t>  nie pozostały na włosach.</a:t>
            </a:r>
          </a:p>
          <a:p>
            <a:endParaRPr lang="pl-PL" sz="1400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endParaRPr lang="pl-PL" sz="1400" i="1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endParaRPr lang="pl-PL" sz="1400" dirty="0" smtClean="0">
              <a:solidFill>
                <a:srgbClr val="002060"/>
              </a:solidFill>
              <a:latin typeface="Bookman Old Style" pitchFamily="18" charset="0"/>
            </a:endParaRPr>
          </a:p>
          <a:p>
            <a:endParaRPr lang="pl-PL" sz="1400" dirty="0" smtClean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798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 bwMode="auto">
          <a:xfrm>
            <a:off x="5580112" y="1916832"/>
            <a:ext cx="3024336" cy="41764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1" name="Symbol zastępczy numeru slajd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44</a:t>
            </a:fld>
            <a:endParaRPr lang="pl-PL" dirty="0"/>
          </a:p>
        </p:txBody>
      </p:sp>
      <p:sp useBgFill="1">
        <p:nvSpPr>
          <p:cNvPr id="9" name="Prostokąt zaokrąglony 8"/>
          <p:cNvSpPr/>
          <p:nvPr/>
        </p:nvSpPr>
        <p:spPr>
          <a:xfrm>
            <a:off x="179512" y="116632"/>
            <a:ext cx="8821488" cy="86409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</a:rPr>
              <a:t>„Dusza dziecka jest równie złożona jak nasza, pełna podobnych sprzeczności, </a:t>
            </a:r>
          </a:p>
          <a:p>
            <a:pPr lvl="0" algn="r"/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</a:rPr>
              <a:t>tragicznie zmagająca się z odwiecznym: </a:t>
            </a:r>
          </a:p>
          <a:p>
            <a:pPr lvl="0" algn="r"/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</a:rPr>
              <a:t>pragnę, ale nie mogę,  wiem, że należy, ale nie podołam”.</a:t>
            </a:r>
          </a:p>
          <a:p>
            <a:pPr algn="r"/>
            <a:endParaRPr lang="pl-PL" sz="1100" i="1" dirty="0" smtClean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10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3528" y="116632"/>
            <a:ext cx="1025051" cy="82983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Prostokąt zaokrąglony 8"/>
          <p:cNvSpPr/>
          <p:nvPr/>
        </p:nvSpPr>
        <p:spPr>
          <a:xfrm>
            <a:off x="179512" y="188640"/>
            <a:ext cx="8784976" cy="86409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endParaRPr lang="pl-PL" sz="1100" i="1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pPr lvl="0" algn="r"/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</a:rPr>
              <a:t>„Dusza dziecka jest równie złożona jak nasza, pełna podobnych sprzeczności, </a:t>
            </a:r>
          </a:p>
          <a:p>
            <a:pPr lvl="0" algn="r"/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</a:rPr>
              <a:t>tragicznie zmagająca się z odwiecznym: </a:t>
            </a:r>
          </a:p>
          <a:p>
            <a:pPr lvl="0" algn="r"/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</a:rPr>
              <a:t>pragnę, ale nie mogę,  wiem, że należy, ale nie podołam”.</a:t>
            </a:r>
          </a:p>
          <a:p>
            <a:pPr algn="ctr"/>
            <a:endParaRPr lang="pl-PL" dirty="0">
              <a:solidFill>
                <a:schemeClr val="tx1"/>
              </a:solidFill>
            </a:endParaRPr>
          </a:p>
        </p:txBody>
      </p:sp>
      <p:pic>
        <p:nvPicPr>
          <p:cNvPr id="6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23528" y="188640"/>
            <a:ext cx="1008111" cy="81611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7" name="Schemat blokowy: proces alternatywny 6"/>
          <p:cNvSpPr/>
          <p:nvPr/>
        </p:nvSpPr>
        <p:spPr>
          <a:xfrm>
            <a:off x="395536" y="1700808"/>
            <a:ext cx="6696744" cy="4536504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38100">
            <a:noFill/>
          </a:ln>
          <a:effectLst>
            <a:glow rad="76200">
              <a:schemeClr val="accent2">
                <a:tint val="30000"/>
                <a:shade val="95000"/>
                <a:satMod val="300000"/>
                <a:alpha val="5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  <a:softEdge rad="317500"/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8" name="pole tekstowe 7"/>
          <p:cNvSpPr txBox="1"/>
          <p:nvPr/>
        </p:nvSpPr>
        <p:spPr>
          <a:xfrm>
            <a:off x="539552" y="2636912"/>
            <a:ext cx="5040560" cy="2523768"/>
          </a:xfrm>
          <a:prstGeom prst="rect">
            <a:avLst/>
          </a:prstGeom>
          <a:noFill/>
          <a:ln>
            <a:noFill/>
          </a:ln>
          <a:sp3d prstMaterial="metal">
            <a:bevelT w="10000" h="10000"/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pl-PL" sz="1400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pl-PL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Dokładnie przeczesz mokre włosy</a:t>
            </a:r>
          </a:p>
          <a:p>
            <a:r>
              <a:rPr lang="pl-PL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gęstym  grzebieniem w celu usunięcia martwych wszy i gnid. </a:t>
            </a:r>
          </a:p>
          <a:p>
            <a:pPr algn="ctr"/>
            <a:endParaRPr lang="pl-PL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pl-PL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Nie pomiń żadnego pasma włosów.</a:t>
            </a:r>
          </a:p>
          <a:p>
            <a:endParaRPr lang="pl-PL" b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pl-PL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Za każdym razem wypłucz lub wytrzyj </a:t>
            </a:r>
          </a:p>
          <a:p>
            <a:r>
              <a:rPr lang="pl-PL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grzebień, aby pozbyć się pasożytów.</a:t>
            </a:r>
          </a:p>
        </p:txBody>
      </p:sp>
      <p:pic>
        <p:nvPicPr>
          <p:cNvPr id="808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 bwMode="auto">
          <a:xfrm>
            <a:off x="5652120" y="2924944"/>
            <a:ext cx="3405803" cy="33843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1" name="Symbol zastępczy numeru slajd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45</a:t>
            </a:fld>
            <a:endParaRPr lang="pl-PL" dirty="0"/>
          </a:p>
        </p:txBody>
      </p:sp>
      <p:sp>
        <p:nvSpPr>
          <p:cNvPr id="13" name="Prostokąt 12"/>
          <p:cNvSpPr/>
          <p:nvPr/>
        </p:nvSpPr>
        <p:spPr>
          <a:xfrm>
            <a:off x="323528" y="1988840"/>
            <a:ext cx="6840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Black" pitchFamily="34" charset="0"/>
              </a:rPr>
              <a:t>   KROK IV : USUNIĘCIE MARTWYCH WSZY I GNID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Prostokąt zaokrąglony 8"/>
          <p:cNvSpPr/>
          <p:nvPr/>
        </p:nvSpPr>
        <p:spPr>
          <a:xfrm>
            <a:off x="251520" y="188640"/>
            <a:ext cx="8784976" cy="864096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/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</a:rPr>
              <a:t>„Dusza dziecka jest równie złożona jak nasza, pełna podobnych sprzeczności, </a:t>
            </a:r>
          </a:p>
          <a:p>
            <a:pPr lvl="0" algn="r"/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</a:rPr>
              <a:t>tragicznie zmagająca się z odwiecznym: </a:t>
            </a:r>
          </a:p>
          <a:p>
            <a:pPr lvl="0" algn="r"/>
            <a:r>
              <a:rPr lang="pl-PL" sz="1100" i="1" dirty="0" smtClean="0">
                <a:solidFill>
                  <a:schemeClr val="tx1"/>
                </a:solidFill>
                <a:latin typeface="Bookman Old Style" pitchFamily="18" charset="0"/>
              </a:rPr>
              <a:t>pragnę, ale nie mogę,  wiem, że należy, ale nie podołam”.</a:t>
            </a:r>
            <a:endParaRPr lang="pl-PL" sz="1100" i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6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95536" y="188640"/>
            <a:ext cx="936104" cy="75782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7" name="Prostokąt z rogami ściętymi po przekątnej 6"/>
          <p:cNvSpPr/>
          <p:nvPr/>
        </p:nvSpPr>
        <p:spPr>
          <a:xfrm>
            <a:off x="251520" y="1340768"/>
            <a:ext cx="8496944" cy="5328592"/>
          </a:xfrm>
          <a:prstGeom prst="snip2DiagRect">
            <a:avLst>
              <a:gd name="adj1" fmla="val 4527"/>
              <a:gd name="adj2" fmla="val 4040"/>
            </a:avLst>
          </a:prstGeom>
          <a:ln/>
          <a:effectLst>
            <a:glow rad="76200">
              <a:schemeClr val="accent2">
                <a:tint val="30000"/>
                <a:shade val="95000"/>
                <a:satMod val="300000"/>
                <a:alpha val="5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ole tekstowe 7"/>
          <p:cNvSpPr txBox="1"/>
          <p:nvPr/>
        </p:nvSpPr>
        <p:spPr>
          <a:xfrm>
            <a:off x="395536" y="1484785"/>
            <a:ext cx="5112568" cy="1692771"/>
          </a:xfrm>
          <a:prstGeom prst="rect">
            <a:avLst/>
          </a:prstGeom>
          <a:noFill/>
          <a:ln>
            <a:noFill/>
          </a:ln>
          <a:sp3d prstMaterial="metal">
            <a:bevelT w="10000" h="10000"/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pl-PL" sz="1400" dirty="0" smtClean="0">
              <a:solidFill>
                <a:schemeClr val="tx1"/>
              </a:solidFill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pl-PL" b="1" dirty="0" smtClean="0">
                <a:solidFill>
                  <a:srgbClr val="002060"/>
                </a:solidFill>
              </a:rPr>
              <a:t> Jeśli zarażenie wszami głowowymi</a:t>
            </a:r>
          </a:p>
          <a:p>
            <a:r>
              <a:rPr lang="pl-PL" b="1" dirty="0" smtClean="0">
                <a:solidFill>
                  <a:srgbClr val="002060"/>
                </a:solidFill>
              </a:rPr>
              <a:t> dotyczy  kilku członków rodziny, </a:t>
            </a:r>
          </a:p>
          <a:p>
            <a:r>
              <a:rPr lang="pl-PL" b="1" dirty="0" smtClean="0">
                <a:solidFill>
                  <a:srgbClr val="002060"/>
                </a:solidFill>
              </a:rPr>
              <a:t>wszystkie zarażone osoby powinny </a:t>
            </a:r>
          </a:p>
          <a:p>
            <a:r>
              <a:rPr lang="pl-PL" b="1" dirty="0" smtClean="0">
                <a:solidFill>
                  <a:srgbClr val="002060"/>
                </a:solidFill>
              </a:rPr>
              <a:t>zastosować preparat tego samego dnia, </a:t>
            </a:r>
          </a:p>
          <a:p>
            <a:r>
              <a:rPr lang="pl-PL" b="1" dirty="0" smtClean="0">
                <a:solidFill>
                  <a:srgbClr val="002060"/>
                </a:solidFill>
              </a:rPr>
              <a:t>aby uniknąć wtórnego zarażenia. </a:t>
            </a:r>
          </a:p>
        </p:txBody>
      </p:sp>
      <p:pic>
        <p:nvPicPr>
          <p:cNvPr id="808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788024" y="2420888"/>
            <a:ext cx="3820939" cy="3168352"/>
          </a:xfrm>
          <a:prstGeom prst="rect">
            <a:avLst/>
          </a:prstGeom>
          <a:ln>
            <a:noFill/>
          </a:ln>
          <a:effectLst>
            <a:reflection blurRad="6350" stA="50000" endA="300" endPos="38500" dist="508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1" name="Symbol zastępczy numeru slajd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46</a:t>
            </a:fld>
            <a:endParaRPr lang="pl-PL" dirty="0"/>
          </a:p>
        </p:txBody>
      </p:sp>
      <p:sp>
        <p:nvSpPr>
          <p:cNvPr id="13" name="Prostokąt 12"/>
          <p:cNvSpPr/>
          <p:nvPr/>
        </p:nvSpPr>
        <p:spPr>
          <a:xfrm>
            <a:off x="395536" y="3429000"/>
            <a:ext cx="55446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b="1" dirty="0" smtClean="0">
                <a:solidFill>
                  <a:srgbClr val="002060"/>
                </a:solidFill>
              </a:rPr>
              <a:t> Kurację preparatem  należy powtórzyć </a:t>
            </a:r>
          </a:p>
          <a:p>
            <a:r>
              <a:rPr lang="pl-PL" b="1" dirty="0" smtClean="0">
                <a:solidFill>
                  <a:srgbClr val="002060"/>
                </a:solidFill>
              </a:rPr>
              <a:t>  po 8 dniach. </a:t>
            </a:r>
          </a:p>
          <a:p>
            <a:r>
              <a:rPr lang="pl-PL" b="1" dirty="0" smtClean="0">
                <a:solidFill>
                  <a:srgbClr val="002060"/>
                </a:solidFill>
              </a:rPr>
              <a:t>  Powtórzenie kuracji jest wskazane zwłaszcza,    </a:t>
            </a:r>
          </a:p>
          <a:p>
            <a:r>
              <a:rPr lang="pl-PL" b="1" dirty="0" smtClean="0">
                <a:solidFill>
                  <a:srgbClr val="002060"/>
                </a:solidFill>
              </a:rPr>
              <a:t>  jeśli gnidy są mocno przytwierdzone </a:t>
            </a:r>
          </a:p>
          <a:p>
            <a:r>
              <a:rPr lang="pl-PL" b="1" dirty="0" smtClean="0">
                <a:solidFill>
                  <a:srgbClr val="002060"/>
                </a:solidFill>
              </a:rPr>
              <a:t> do włosów kleistą substancją, </a:t>
            </a:r>
          </a:p>
          <a:p>
            <a:r>
              <a:rPr lang="pl-PL" b="1" dirty="0" smtClean="0">
                <a:solidFill>
                  <a:srgbClr val="002060"/>
                </a:solidFill>
              </a:rPr>
              <a:t> co utrudnia ich precyzyjne usunięcie.</a:t>
            </a:r>
            <a:endParaRPr lang="pl-PL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831B2A">
            <a:alpha val="8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47664" y="332656"/>
            <a:ext cx="5184576" cy="648071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/>
            <a:r>
              <a:rPr lang="pl-PL" sz="1800" b="0" i="1" cap="none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„Dzieci nie są głupsze od dorosłych, </a:t>
            </a:r>
            <a:br>
              <a:rPr lang="pl-PL" sz="1800" b="0" i="1" cap="none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</a:br>
            <a:r>
              <a:rPr lang="pl-PL" sz="1800" b="0" i="1" cap="none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tylko mają mniej doświadczenia”. </a:t>
            </a:r>
            <a:br>
              <a:rPr lang="pl-PL" sz="1800" b="0" i="1" cap="none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</a:br>
            <a:endParaRPr lang="pl-PL" sz="1800" b="0" i="1" cap="none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4" name="Picture 2" descr="C:\Users\m.frankowska\Desktop\korczak logo bez ramki.png"/>
          <p:cNvPicPr>
            <a:picLocks noChangeAspect="1" noChangeArrowheads="1"/>
          </p:cNvPicPr>
          <p:nvPr/>
        </p:nvPicPr>
        <p:blipFill>
          <a:blip r:embed="rId2" cstate="print">
            <a:lum bright="-20000" contrast="10000"/>
          </a:blip>
          <a:srcRect/>
          <a:stretch>
            <a:fillRect/>
          </a:stretch>
        </p:blipFill>
        <p:spPr bwMode="auto">
          <a:xfrm>
            <a:off x="1403648" y="1474437"/>
            <a:ext cx="5760640" cy="4116319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pole tekstowe 4"/>
          <p:cNvSpPr txBox="1"/>
          <p:nvPr/>
        </p:nvSpPr>
        <p:spPr>
          <a:xfrm>
            <a:off x="107504" y="5877272"/>
            <a:ext cx="748883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pl-PL" sz="1000" b="1" spc="150" dirty="0" smtClean="0">
                <a:ln w="11430"/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ookman Old Style" pitchFamily="18" charset="0"/>
              </a:rPr>
              <a:t>ODDZIAŁ EDUKACJI ZDROWOTNEJ I HIGIENY DZIECI I MŁODZIEŻY </a:t>
            </a:r>
          </a:p>
          <a:p>
            <a:pPr algn="ctr"/>
            <a:r>
              <a:rPr lang="pl-PL" sz="1000" b="1" spc="150" dirty="0" smtClean="0">
                <a:ln w="11430"/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Bookman Old Style" pitchFamily="18" charset="0"/>
              </a:rPr>
              <a:t>WSSE W KRAKOWIE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831B2A">
                <a:tint val="45000"/>
                <a:satMod val="400000"/>
              </a:srgbClr>
            </a:duotone>
          </a:blip>
          <a:stretch>
            <a:fillRect/>
          </a:stretch>
        </p:blipFill>
        <p:spPr bwMode="auto">
          <a:xfrm>
            <a:off x="6084169" y="3789042"/>
            <a:ext cx="2697832" cy="23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4797152"/>
            <a:ext cx="3672408" cy="125700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pl-PL" sz="1400" b="1" dirty="0" smtClean="0">
                <a:latin typeface="Calibri" pitchFamily="34" charset="0"/>
              </a:rPr>
              <a:t>Małgorzata Frankowska</a:t>
            </a:r>
          </a:p>
          <a:p>
            <a:pPr>
              <a:spcBef>
                <a:spcPts val="0"/>
              </a:spcBef>
              <a:buNone/>
            </a:pPr>
            <a:r>
              <a:rPr lang="pl-PL" sz="1400" b="1" dirty="0" smtClean="0">
                <a:latin typeface="Calibri" pitchFamily="34" charset="0"/>
              </a:rPr>
              <a:t>ODDZIAŁ EDUKACJI ZDROWOTNEJ</a:t>
            </a:r>
          </a:p>
          <a:p>
            <a:pPr>
              <a:spcBef>
                <a:spcPts val="0"/>
              </a:spcBef>
              <a:buNone/>
            </a:pPr>
            <a:r>
              <a:rPr lang="pl-PL" sz="1400" b="1" dirty="0" smtClean="0">
                <a:latin typeface="Calibri" pitchFamily="34" charset="0"/>
              </a:rPr>
              <a:t>I HIGIENY DZIECI I MŁODZIEŻY</a:t>
            </a:r>
          </a:p>
          <a:p>
            <a:pPr>
              <a:spcBef>
                <a:spcPts val="0"/>
              </a:spcBef>
              <a:buNone/>
            </a:pPr>
            <a:r>
              <a:rPr lang="pl-PL" sz="1400" b="1" dirty="0" smtClean="0">
                <a:latin typeface="Calibri" pitchFamily="34" charset="0"/>
              </a:rPr>
              <a:t>WSSE W KRAKOWIE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CC917-1078-496E-98FB-584156FE5135}" type="slidenum">
              <a:rPr lang="pl-PL" smtClean="0"/>
              <a:pPr/>
              <a:t>48</a:t>
            </a:fld>
            <a:endParaRPr lang="pl-PL" dirty="0"/>
          </a:p>
        </p:txBody>
      </p:sp>
      <p:sp>
        <p:nvSpPr>
          <p:cNvPr id="7" name="pole tekstowe 6"/>
          <p:cNvSpPr txBox="1"/>
          <p:nvPr/>
        </p:nvSpPr>
        <p:spPr>
          <a:xfrm>
            <a:off x="2555776" y="3356992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DZIĘKUJĘ</a:t>
            </a:r>
            <a:endParaRPr lang="pl-PL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467544" y="1196752"/>
            <a:ext cx="3672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smtClean="0"/>
              <a:t>źródło: </a:t>
            </a:r>
          </a:p>
          <a:p>
            <a:r>
              <a:rPr lang="pl-PL" sz="1400" dirty="0" smtClean="0"/>
              <a:t>www.nawszy.pl</a:t>
            </a:r>
          </a:p>
          <a:p>
            <a:r>
              <a:rPr lang="pl-PL" sz="1400" i="1" dirty="0" smtClean="0"/>
              <a:t>www. schools.nycenet.edu</a:t>
            </a:r>
          </a:p>
          <a:p>
            <a:r>
              <a:rPr lang="pl-PL" sz="1400" i="1" dirty="0" smtClean="0"/>
              <a:t>www.</a:t>
            </a:r>
            <a:r>
              <a:rPr lang="pl-PL" sz="1400" b="1" i="1" dirty="0" smtClean="0"/>
              <a:t>nyda</a:t>
            </a:r>
            <a:r>
              <a:rPr lang="pl-PL" sz="1400" i="1" dirty="0" smtClean="0"/>
              <a:t>.pl</a:t>
            </a:r>
            <a:endParaRPr lang="pl-PL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zny">
  <a:themeElements>
    <a:clrScheme name="Techniczny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zny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zn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nimated_pointer_and_light-up_tex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S10201166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S10188143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10252</TotalTime>
  <Words>4350</Words>
  <Application>Microsoft Office PowerPoint</Application>
  <PresentationFormat>Pokaz na ekranie (4:3)</PresentationFormat>
  <Paragraphs>676</Paragraphs>
  <Slides>48</Slides>
  <Notes>19</Notes>
  <HiddenSlides>0</HiddenSlides>
  <MMClips>0</MMClips>
  <ScaleCrop>false</ScaleCrop>
  <HeadingPairs>
    <vt:vector size="4" baseType="variant">
      <vt:variant>
        <vt:lpstr>Motyw</vt:lpstr>
      </vt:variant>
      <vt:variant>
        <vt:i4>4</vt:i4>
      </vt:variant>
      <vt:variant>
        <vt:lpstr>Tytuły slajdów</vt:lpstr>
      </vt:variant>
      <vt:variant>
        <vt:i4>48</vt:i4>
      </vt:variant>
    </vt:vector>
  </HeadingPairs>
  <TitlesOfParts>
    <vt:vector size="52" baseType="lpstr">
      <vt:lpstr>Techniczny</vt:lpstr>
      <vt:lpstr>Animated_pointer_and_light-up_text</vt:lpstr>
      <vt:lpstr>TS102011662</vt:lpstr>
      <vt:lpstr>TS101881433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   CYKL ROZWOJOWY WSZY 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  <vt:lpstr>Slajd 29</vt:lpstr>
      <vt:lpstr>Slajd 30</vt:lpstr>
      <vt:lpstr>Slajd 31</vt:lpstr>
      <vt:lpstr>Slajd 32</vt:lpstr>
      <vt:lpstr>Slajd 33</vt:lpstr>
      <vt:lpstr>Slajd 34</vt:lpstr>
      <vt:lpstr>Slajd 35</vt:lpstr>
      <vt:lpstr>Slajd 36</vt:lpstr>
      <vt:lpstr>Slajd 37</vt:lpstr>
      <vt:lpstr>Slajd 38</vt:lpstr>
      <vt:lpstr>Slajd 39</vt:lpstr>
      <vt:lpstr>Slajd 40</vt:lpstr>
      <vt:lpstr>Slajd 41</vt:lpstr>
      <vt:lpstr>Slajd 42</vt:lpstr>
      <vt:lpstr>Slajd 43</vt:lpstr>
      <vt:lpstr>Slajd 44</vt:lpstr>
      <vt:lpstr>Slajd 45</vt:lpstr>
      <vt:lpstr>Slajd 46</vt:lpstr>
      <vt:lpstr>„Dzieci nie są głupsze od dorosłych,  tylko mają mniej doświadczenia”.  </vt:lpstr>
      <vt:lpstr>Slajd 48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m.frankowska</dc:creator>
  <cp:lastModifiedBy>m.frankowska</cp:lastModifiedBy>
  <cp:revision>1111</cp:revision>
  <dcterms:created xsi:type="dcterms:W3CDTF">2012-02-03T22:19:09Z</dcterms:created>
  <dcterms:modified xsi:type="dcterms:W3CDTF">2013-10-11T11:39:12Z</dcterms:modified>
</cp:coreProperties>
</file>