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11" r:id="rId2"/>
    <p:sldId id="319" r:id="rId3"/>
    <p:sldId id="307" r:id="rId4"/>
    <p:sldId id="305" r:id="rId5"/>
    <p:sldId id="308" r:id="rId6"/>
    <p:sldId id="310" r:id="rId7"/>
    <p:sldId id="296" r:id="rId8"/>
    <p:sldId id="299" r:id="rId9"/>
    <p:sldId id="306" r:id="rId10"/>
    <p:sldId id="261" r:id="rId11"/>
    <p:sldId id="274" r:id="rId12"/>
    <p:sldId id="315" r:id="rId13"/>
    <p:sldId id="312" r:id="rId14"/>
    <p:sldId id="313" r:id="rId15"/>
    <p:sldId id="285" r:id="rId16"/>
    <p:sldId id="259" r:id="rId17"/>
    <p:sldId id="276" r:id="rId18"/>
    <p:sldId id="266" r:id="rId19"/>
    <p:sldId id="270" r:id="rId20"/>
    <p:sldId id="273" r:id="rId21"/>
    <p:sldId id="281" r:id="rId22"/>
    <p:sldId id="278" r:id="rId23"/>
    <p:sldId id="320" r:id="rId24"/>
    <p:sldId id="321" r:id="rId25"/>
    <p:sldId id="280" r:id="rId26"/>
    <p:sldId id="316" r:id="rId27"/>
    <p:sldId id="301" r:id="rId28"/>
    <p:sldId id="302" r:id="rId29"/>
    <p:sldId id="317" r:id="rId3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2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2013-09-03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2410" y="1628800"/>
            <a:ext cx="8301608" cy="1440160"/>
          </a:xfrm>
        </p:spPr>
        <p:txBody>
          <a:bodyPr>
            <a:noAutofit/>
          </a:bodyPr>
          <a:lstStyle/>
          <a:p>
            <a:pPr algn="ctr"/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b="1" dirty="0" smtClean="0"/>
              <a:t>ZAGRANICZNA MOBILNOŚĆ SZKOLNEJ KADRY EDUKACYJNEJ W RAMACH PROJEKTÓW INDYWIDUALNYCH</a:t>
            </a:r>
            <a:endParaRPr lang="en-GB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15616" y="2924944"/>
            <a:ext cx="7139136" cy="32689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l-PL" dirty="0" smtClean="0"/>
          </a:p>
          <a:p>
            <a:pPr marL="0" indent="0" algn="ctr">
              <a:buNone/>
            </a:pPr>
            <a:r>
              <a:rPr lang="pl-PL" b="1" i="1" dirty="0" smtClean="0">
                <a:solidFill>
                  <a:srgbClr val="00B0F0"/>
                </a:solidFill>
              </a:rPr>
              <a:t>KURS „ CREATIVE TEACHING IN THE PRIMARY CLASSROOM”</a:t>
            </a:r>
            <a:r>
              <a:rPr lang="pl-PL" b="1" i="1" dirty="0">
                <a:solidFill>
                  <a:srgbClr val="00B0F0"/>
                </a:solidFill>
              </a:rPr>
              <a:t> </a:t>
            </a:r>
            <a:endParaRPr lang="pl-PL" b="1" i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pl-PL" dirty="0" smtClean="0">
              <a:solidFill>
                <a:srgbClr val="CC00CC"/>
              </a:solidFill>
            </a:endParaRPr>
          </a:p>
          <a:p>
            <a:pPr marL="0" indent="0" algn="ctr">
              <a:buNone/>
            </a:pPr>
            <a:r>
              <a:rPr lang="pl-PL" b="1" dirty="0" smtClean="0">
                <a:solidFill>
                  <a:srgbClr val="7030A0"/>
                </a:solidFill>
              </a:rPr>
              <a:t>OXFORD 01.07-12.07.2013</a:t>
            </a:r>
          </a:p>
          <a:p>
            <a:pPr marL="0" indent="0">
              <a:buNone/>
            </a:pPr>
            <a:endParaRPr lang="pl-PL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l-PL" sz="2000" dirty="0" smtClean="0">
                <a:solidFill>
                  <a:srgbClr val="C00000"/>
                </a:solidFill>
              </a:rPr>
              <a:t>Urszula </a:t>
            </a:r>
            <a:r>
              <a:rPr lang="pl-PL" sz="2000" dirty="0" err="1" smtClean="0">
                <a:solidFill>
                  <a:srgbClr val="C00000"/>
                </a:solidFill>
              </a:rPr>
              <a:t>Szumal</a:t>
            </a:r>
            <a:endParaRPr lang="pl-PL" sz="20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2000" dirty="0" smtClean="0">
                <a:solidFill>
                  <a:srgbClr val="C00000"/>
                </a:solidFill>
              </a:rPr>
              <a:t>SP2 Nowy Targ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8101"/>
            <a:ext cx="2040632" cy="75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340" y="260648"/>
            <a:ext cx="30861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25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1052736"/>
            <a:ext cx="7024744" cy="1143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99592" y="620688"/>
            <a:ext cx="7704856" cy="5760640"/>
          </a:xfrm>
        </p:spPr>
        <p:txBody>
          <a:bodyPr>
            <a:normAutofit/>
          </a:bodyPr>
          <a:lstStyle/>
          <a:p>
            <a:endParaRPr lang="pl-PL" sz="1800" dirty="0" smtClean="0"/>
          </a:p>
          <a:p>
            <a:r>
              <a:rPr lang="pl-PL" sz="1800" dirty="0" smtClean="0"/>
              <a:t>W okresie od 1 do 12 lipca uczestniczyłam w kursie </a:t>
            </a:r>
            <a:r>
              <a:rPr lang="pl-PL" sz="1800" dirty="0" smtClean="0">
                <a:solidFill>
                  <a:srgbClr val="00B0F0"/>
                </a:solidFill>
              </a:rPr>
              <a:t>„</a:t>
            </a:r>
            <a:r>
              <a:rPr lang="pl-PL" sz="1800" b="1" i="1" dirty="0" smtClean="0">
                <a:solidFill>
                  <a:srgbClr val="00B0F0"/>
                </a:solidFill>
              </a:rPr>
              <a:t>Creative </a:t>
            </a:r>
            <a:r>
              <a:rPr lang="pl-PL" sz="1800" b="1" i="1" dirty="0" err="1" smtClean="0">
                <a:solidFill>
                  <a:srgbClr val="00B0F0"/>
                </a:solidFill>
              </a:rPr>
              <a:t>Teaching</a:t>
            </a:r>
            <a:r>
              <a:rPr lang="pl-PL" sz="1800" b="1" i="1" dirty="0" smtClean="0">
                <a:solidFill>
                  <a:srgbClr val="00B0F0"/>
                </a:solidFill>
              </a:rPr>
              <a:t> In The </a:t>
            </a:r>
            <a:r>
              <a:rPr lang="pl-PL" sz="1800" b="1" i="1" dirty="0" err="1" smtClean="0">
                <a:solidFill>
                  <a:srgbClr val="00B0F0"/>
                </a:solidFill>
              </a:rPr>
              <a:t>Primary</a:t>
            </a:r>
            <a:r>
              <a:rPr lang="pl-PL" sz="1800" b="1" i="1" dirty="0" smtClean="0">
                <a:solidFill>
                  <a:srgbClr val="00B0F0"/>
                </a:solidFill>
              </a:rPr>
              <a:t> </a:t>
            </a:r>
            <a:r>
              <a:rPr lang="pl-PL" sz="1800" b="1" i="1" dirty="0" err="1" smtClean="0">
                <a:solidFill>
                  <a:srgbClr val="00B0F0"/>
                </a:solidFill>
              </a:rPr>
              <a:t>Classroom</a:t>
            </a:r>
            <a:r>
              <a:rPr lang="pl-PL" sz="1800" b="1" i="1" dirty="0" smtClean="0">
                <a:solidFill>
                  <a:srgbClr val="00B0F0"/>
                </a:solidFill>
              </a:rPr>
              <a:t>”</a:t>
            </a:r>
            <a:r>
              <a:rPr lang="pl-PL" sz="1800" b="1" i="1" dirty="0" smtClean="0">
                <a:solidFill>
                  <a:schemeClr val="tx1"/>
                </a:solidFill>
              </a:rPr>
              <a:t> </a:t>
            </a:r>
            <a:r>
              <a:rPr lang="pl-PL" sz="1800" dirty="0" smtClean="0">
                <a:solidFill>
                  <a:schemeClr val="tx1"/>
                </a:solidFill>
              </a:rPr>
              <a:t>odbywającym się w Oxfordzie.</a:t>
            </a:r>
          </a:p>
          <a:p>
            <a:endParaRPr lang="pl-PL" sz="1800" b="1" i="1" dirty="0" smtClean="0">
              <a:solidFill>
                <a:schemeClr val="tx1"/>
              </a:solidFill>
            </a:endParaRPr>
          </a:p>
          <a:p>
            <a:r>
              <a:rPr lang="pl-PL" sz="1800" dirty="0" smtClean="0"/>
              <a:t>Uczestnictwo w kursie, koszty podróży i zakwaterowanie były dofinansowane w ramach projektu </a:t>
            </a:r>
            <a:r>
              <a:rPr lang="pl-PL" sz="1800" dirty="0" smtClean="0">
                <a:solidFill>
                  <a:srgbClr val="00B050"/>
                </a:solidFill>
              </a:rPr>
              <a:t>„</a:t>
            </a:r>
            <a:r>
              <a:rPr lang="pl-PL" sz="1800" b="1" i="1" dirty="0" smtClean="0">
                <a:solidFill>
                  <a:srgbClr val="00B050"/>
                </a:solidFill>
              </a:rPr>
              <a:t>Zagraniczna </a:t>
            </a:r>
            <a:r>
              <a:rPr lang="pl-PL" sz="1800" b="1" i="1" dirty="0">
                <a:solidFill>
                  <a:srgbClr val="00B050"/>
                </a:solidFill>
              </a:rPr>
              <a:t>mobilność szkolnej kadry edukacyjnej w ramach projektów indywidualnych”</a:t>
            </a:r>
            <a:r>
              <a:rPr lang="pl-PL" sz="1800" dirty="0">
                <a:solidFill>
                  <a:srgbClr val="00B050"/>
                </a:solidFill>
              </a:rPr>
              <a:t> </a:t>
            </a:r>
            <a:endParaRPr lang="pl-PL" sz="1800" dirty="0" smtClean="0">
              <a:solidFill>
                <a:srgbClr val="00B050"/>
              </a:solidFill>
            </a:endParaRPr>
          </a:p>
          <a:p>
            <a:endParaRPr lang="pl-PL" sz="1800" dirty="0" smtClean="0"/>
          </a:p>
          <a:p>
            <a:r>
              <a:rPr lang="pl-PL" sz="1800" dirty="0"/>
              <a:t>Celem projektu „</a:t>
            </a:r>
            <a:r>
              <a:rPr lang="pl-PL" sz="1800" b="1" i="1" dirty="0">
                <a:solidFill>
                  <a:srgbClr val="00B050"/>
                </a:solidFill>
              </a:rPr>
              <a:t>Zagraniczna mobilność szkolnej kadry edukacyjnej w ramach projektów indywidualnych”</a:t>
            </a:r>
            <a:r>
              <a:rPr lang="pl-PL" sz="1800" dirty="0">
                <a:solidFill>
                  <a:srgbClr val="00B050"/>
                </a:solidFill>
              </a:rPr>
              <a:t> </a:t>
            </a:r>
            <a:r>
              <a:rPr lang="pl-PL" sz="1800" dirty="0"/>
              <a:t>jest podniesienie kompetencji 1000 nauczycieli poprzez dofinansowanie udziału w zagranicznych kursach na zasadach akcji </a:t>
            </a:r>
            <a:r>
              <a:rPr lang="pl-PL" sz="1800" b="1" i="1" dirty="0">
                <a:solidFill>
                  <a:srgbClr val="7030A0"/>
                </a:solidFill>
              </a:rPr>
              <a:t>Comenius-Mobilność szkolnej kadry edukacyjnej </a:t>
            </a:r>
            <a:r>
              <a:rPr lang="pl-PL" sz="1800" dirty="0"/>
              <a:t>realizowanej w ramach programu Komisji Europejskiej </a:t>
            </a:r>
            <a:r>
              <a:rPr lang="pl-PL" sz="1800" dirty="0">
                <a:solidFill>
                  <a:srgbClr val="00B0F0"/>
                </a:solidFill>
              </a:rPr>
              <a:t>„</a:t>
            </a:r>
            <a:r>
              <a:rPr lang="pl-PL" sz="1800" b="1" i="1" dirty="0">
                <a:solidFill>
                  <a:srgbClr val="00B0F0"/>
                </a:solidFill>
              </a:rPr>
              <a:t>Uczenie się przez całe życie</a:t>
            </a:r>
            <a:r>
              <a:rPr lang="pl-PL" sz="1800" dirty="0">
                <a:solidFill>
                  <a:srgbClr val="00B0F0"/>
                </a:solidFill>
              </a:rPr>
              <a:t>”. </a:t>
            </a:r>
          </a:p>
          <a:p>
            <a:endParaRPr lang="pl-PL" sz="1800" dirty="0" smtClean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64274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560840" cy="6597352"/>
          </a:xfrm>
        </p:spPr>
        <p:txBody>
          <a:bodyPr>
            <a:noAutofit/>
          </a:bodyPr>
          <a:lstStyle/>
          <a:p>
            <a:pPr algn="ctr"/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2800" b="1" dirty="0" smtClean="0">
                <a:solidFill>
                  <a:srgbClr val="FFC000"/>
                </a:solidFill>
              </a:rPr>
              <a:t>FUNDACJA </a:t>
            </a:r>
            <a:r>
              <a:rPr lang="pl-PL" sz="2800" b="1" dirty="0">
                <a:solidFill>
                  <a:srgbClr val="FFC000"/>
                </a:solidFill>
              </a:rPr>
              <a:t>ROZWOJU SYSTEMU EDUKACJI</a:t>
            </a:r>
            <a:r>
              <a:rPr lang="pl-PL" sz="3600" b="1" dirty="0" smtClean="0">
                <a:solidFill>
                  <a:srgbClr val="FFC000"/>
                </a:solidFill>
              </a:rPr>
              <a:t/>
            </a:r>
            <a:br>
              <a:rPr lang="pl-PL" sz="3600" b="1" dirty="0" smtClean="0">
                <a:solidFill>
                  <a:srgbClr val="FFC000"/>
                </a:solidFill>
              </a:rPr>
            </a:br>
            <a:r>
              <a:rPr lang="pl-PL" sz="3600" b="1" dirty="0">
                <a:solidFill>
                  <a:srgbClr val="FFC000"/>
                </a:solidFill>
              </a:rPr>
              <a:t/>
            </a:r>
            <a:br>
              <a:rPr lang="pl-PL" sz="3600" b="1" dirty="0">
                <a:solidFill>
                  <a:srgbClr val="FFC000"/>
                </a:solidFill>
              </a:rPr>
            </a:br>
            <a:r>
              <a:rPr lang="pl-PL" sz="3600" b="1" dirty="0"/>
              <a:t/>
            </a:r>
            <a:br>
              <a:rPr lang="pl-PL" sz="3600" b="1" dirty="0"/>
            </a:br>
            <a:r>
              <a:rPr lang="pl-PL" sz="2800" b="1" dirty="0">
                <a:solidFill>
                  <a:srgbClr val="00B0F0"/>
                </a:solidFill>
              </a:rPr>
              <a:t>UCZENIE SIĘ PRZEZ CAŁE ŻYCIE</a:t>
            </a:r>
            <a:r>
              <a:rPr lang="pl-PL" sz="2800" b="1" dirty="0" smtClean="0">
                <a:solidFill>
                  <a:srgbClr val="00B0F0"/>
                </a:solidFill>
              </a:rPr>
              <a:t/>
            </a:r>
            <a:br>
              <a:rPr lang="pl-PL" sz="2800" b="1" dirty="0" smtClean="0">
                <a:solidFill>
                  <a:srgbClr val="00B0F0"/>
                </a:solidFill>
              </a:rPr>
            </a:br>
            <a:r>
              <a:rPr lang="pl-PL" sz="2000" b="1" dirty="0" smtClean="0">
                <a:solidFill>
                  <a:srgbClr val="FF0000"/>
                </a:solidFill>
              </a:rPr>
              <a:t/>
            </a:r>
            <a:br>
              <a:rPr lang="pl-PL" sz="2000" b="1" dirty="0" smtClean="0">
                <a:solidFill>
                  <a:srgbClr val="FF0000"/>
                </a:solidFill>
              </a:rPr>
            </a:br>
            <a:r>
              <a:rPr lang="pl-PL" sz="2000" b="1" dirty="0">
                <a:solidFill>
                  <a:srgbClr val="FF0000"/>
                </a:solidFill>
              </a:rPr>
              <a:t/>
            </a:r>
            <a:br>
              <a:rPr lang="pl-PL" sz="2000" b="1" dirty="0">
                <a:solidFill>
                  <a:srgbClr val="FF0000"/>
                </a:solidFill>
              </a:rPr>
            </a:br>
            <a:r>
              <a:rPr lang="pl-PL" sz="2000" b="1" dirty="0" smtClean="0">
                <a:solidFill>
                  <a:srgbClr val="FF0000"/>
                </a:solidFill>
              </a:rPr>
              <a:t/>
            </a:r>
            <a:br>
              <a:rPr lang="pl-PL" sz="2000" b="1" dirty="0" smtClean="0">
                <a:solidFill>
                  <a:srgbClr val="FF0000"/>
                </a:solidFill>
              </a:rPr>
            </a:br>
            <a:r>
              <a:rPr lang="pl-PL" sz="2000" b="1" dirty="0" smtClean="0">
                <a:solidFill>
                  <a:srgbClr val="FF0000"/>
                </a:solidFill>
              </a:rPr>
              <a:t/>
            </a:r>
            <a:br>
              <a:rPr lang="pl-PL" sz="2000" b="1" dirty="0" smtClean="0">
                <a:solidFill>
                  <a:srgbClr val="FF0000"/>
                </a:solidFill>
              </a:rPr>
            </a:br>
            <a:r>
              <a:rPr lang="pl-PL" sz="2000" b="1" dirty="0" smtClean="0">
                <a:solidFill>
                  <a:srgbClr val="FF0000"/>
                </a:solidFill>
              </a:rPr>
              <a:t/>
            </a:r>
            <a:br>
              <a:rPr lang="pl-PL" sz="2000" b="1" dirty="0" smtClean="0">
                <a:solidFill>
                  <a:srgbClr val="FF0000"/>
                </a:solidFill>
              </a:rPr>
            </a:br>
            <a:r>
              <a:rPr lang="pl-PL" sz="2800" b="1" dirty="0">
                <a:solidFill>
                  <a:srgbClr val="7030A0"/>
                </a:solidFill>
              </a:rPr>
              <a:t>COMENIUS- Mobilność Szkolnej Kadry Edukacyjnej</a:t>
            </a:r>
            <a:br>
              <a:rPr lang="pl-PL" sz="2800" b="1" dirty="0">
                <a:solidFill>
                  <a:srgbClr val="7030A0"/>
                </a:solidFill>
              </a:rPr>
            </a:br>
            <a:r>
              <a:rPr lang="en-GB" sz="2000" dirty="0">
                <a:solidFill>
                  <a:srgbClr val="7030A0"/>
                </a:solidFill>
              </a:rPr>
              <a:t/>
            </a:r>
            <a:br>
              <a:rPr lang="en-GB" sz="2000" dirty="0">
                <a:solidFill>
                  <a:srgbClr val="7030A0"/>
                </a:solidFill>
              </a:rPr>
            </a:br>
            <a:r>
              <a:rPr lang="pl-PL" sz="2000" dirty="0">
                <a:solidFill>
                  <a:srgbClr val="FF0000"/>
                </a:solidFill>
              </a:rPr>
              <a:t/>
            </a:r>
            <a:br>
              <a:rPr lang="pl-PL" sz="2000" dirty="0">
                <a:solidFill>
                  <a:srgbClr val="FF0000"/>
                </a:solidFill>
              </a:rPr>
            </a:br>
            <a:r>
              <a:rPr lang="pl-PL" sz="2000" dirty="0">
                <a:solidFill>
                  <a:srgbClr val="FF0000"/>
                </a:solidFill>
              </a:rPr>
              <a:t/>
            </a:r>
            <a:br>
              <a:rPr lang="pl-PL" sz="2000" dirty="0">
                <a:solidFill>
                  <a:srgbClr val="FF0000"/>
                </a:solidFill>
              </a:rPr>
            </a:b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8" name="Podtytuł 7"/>
          <p:cNvSpPr>
            <a:spLocks noGrp="1"/>
          </p:cNvSpPr>
          <p:nvPr>
            <p:ph type="subTitle" idx="1"/>
          </p:nvPr>
        </p:nvSpPr>
        <p:spPr>
          <a:xfrm>
            <a:off x="1331640" y="6858000"/>
            <a:ext cx="6400800" cy="411832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754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pl-PL" dirty="0" smtClean="0"/>
          </a:p>
          <a:p>
            <a:r>
              <a:rPr lang="pl-PL" dirty="0" smtClean="0">
                <a:solidFill>
                  <a:srgbClr val="FFC000"/>
                </a:solidFill>
              </a:rPr>
              <a:t>Fundacja </a:t>
            </a:r>
            <a:r>
              <a:rPr lang="pl-PL" dirty="0">
                <a:solidFill>
                  <a:srgbClr val="FFC000"/>
                </a:solidFill>
              </a:rPr>
              <a:t>Rozwoju Systemu Edukacji </a:t>
            </a:r>
            <a:r>
              <a:rPr lang="pl-PL" dirty="0"/>
              <a:t>jest fundacją Skarbu </a:t>
            </a:r>
            <a:r>
              <a:rPr lang="pl-PL" dirty="0" smtClean="0"/>
              <a:t>Państwa</a:t>
            </a:r>
          </a:p>
          <a:p>
            <a:r>
              <a:rPr lang="pl-PL" dirty="0"/>
              <a:t>Głównym celem Fundacji jest szeroko pojmowane wspieranie działań na rzecz rozwoju edukacji w Polsce. FRSE realizuje swój cel poprzez koordynację programów edukacyjnych Unii Europejskiej i nie tylko</a:t>
            </a:r>
            <a:r>
              <a:rPr lang="pl-PL" dirty="0" smtClean="0"/>
              <a:t>.</a:t>
            </a:r>
          </a:p>
          <a:p>
            <a:pPr marL="0" indent="0" algn="r">
              <a:buNone/>
            </a:pPr>
            <a:endParaRPr lang="pl-PL" sz="1400" dirty="0" smtClean="0"/>
          </a:p>
          <a:p>
            <a:pPr marL="0" indent="0" algn="r">
              <a:buNone/>
            </a:pPr>
            <a:r>
              <a:rPr lang="en-GB" sz="1400" dirty="0" smtClean="0"/>
              <a:t>http</a:t>
            </a:r>
            <a:r>
              <a:rPr lang="en-GB" sz="1400" dirty="0"/>
              <a:t>://www.frse.org.pl/o-fundacji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764704"/>
            <a:ext cx="35052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03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dirty="0" smtClean="0">
                <a:solidFill>
                  <a:srgbClr val="FFC000"/>
                </a:solidFill>
              </a:rPr>
              <a:t>Fundacja </a:t>
            </a:r>
            <a:r>
              <a:rPr lang="pl-PL" sz="2000" dirty="0">
                <a:solidFill>
                  <a:srgbClr val="FFC000"/>
                </a:solidFill>
              </a:rPr>
              <a:t>Rozwoju Systemu Edukacji </a:t>
            </a:r>
            <a:r>
              <a:rPr lang="pl-PL" sz="2000" dirty="0"/>
              <a:t>jest beneficjentem systemowym projektu </a:t>
            </a:r>
            <a:r>
              <a:rPr lang="pl-PL" sz="2000" dirty="0" err="1"/>
              <a:t>pt</a:t>
            </a:r>
            <a:r>
              <a:rPr lang="pl-PL" sz="2000" dirty="0" smtClean="0"/>
              <a:t>:</a:t>
            </a:r>
          </a:p>
          <a:p>
            <a:pPr marL="0" indent="0">
              <a:buNone/>
            </a:pPr>
            <a:r>
              <a:rPr lang="pl-PL" sz="2000" b="1" i="1" dirty="0" smtClean="0">
                <a:solidFill>
                  <a:srgbClr val="00B050"/>
                </a:solidFill>
              </a:rPr>
              <a:t>„</a:t>
            </a:r>
            <a:r>
              <a:rPr lang="pl-PL" sz="2000" b="1" i="1" dirty="0">
                <a:solidFill>
                  <a:srgbClr val="00B050"/>
                </a:solidFill>
              </a:rPr>
              <a:t>Zagraniczna mobilność szkolnej kadry edukacyjnej w ramach projektów indywidualnych</a:t>
            </a:r>
            <a:r>
              <a:rPr lang="pl-PL" sz="2000" dirty="0">
                <a:solidFill>
                  <a:srgbClr val="00B050"/>
                </a:solidFill>
              </a:rPr>
              <a:t>” </a:t>
            </a:r>
            <a:endParaRPr lang="pl-PL" sz="2000" dirty="0" smtClean="0">
              <a:solidFill>
                <a:srgbClr val="00B05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2000" dirty="0" smtClean="0"/>
              <a:t>realizowanego </a:t>
            </a:r>
            <a:r>
              <a:rPr lang="pl-PL" sz="2000" dirty="0"/>
              <a:t>w ramach </a:t>
            </a:r>
            <a:r>
              <a:rPr lang="pl-PL" sz="2000" u="sng" dirty="0">
                <a:solidFill>
                  <a:srgbClr val="002060"/>
                </a:solidFill>
              </a:rPr>
              <a:t>Europejskiego Funduszu Społecznego, Programu Operacyjnego Kapitał </a:t>
            </a:r>
            <a:r>
              <a:rPr lang="pl-PL" sz="2000" u="sng" dirty="0" smtClean="0">
                <a:solidFill>
                  <a:srgbClr val="002060"/>
                </a:solidFill>
              </a:rPr>
              <a:t>Ludzki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2000" dirty="0" smtClean="0"/>
              <a:t>(</a:t>
            </a:r>
            <a:r>
              <a:rPr lang="pl-PL" sz="1800" dirty="0"/>
              <a:t>Priorytet III Wysoka jakość systemu oświaty, Działanie 3.3 Poprawa jakości kształcenia, Poddziałanie 3.3.1 Efektywny system kształcenia i doskonalenia </a:t>
            </a:r>
            <a:r>
              <a:rPr lang="pl-PL" sz="1800" dirty="0" smtClean="0"/>
              <a:t>nauczycieli</a:t>
            </a:r>
            <a:r>
              <a:rPr lang="pl-PL" sz="2000" dirty="0" smtClean="0"/>
              <a:t>)</a:t>
            </a:r>
          </a:p>
          <a:p>
            <a:pPr marL="0" indent="0">
              <a:buNone/>
            </a:pPr>
            <a:endParaRPr lang="pl-PL" sz="2000" dirty="0" smtClean="0"/>
          </a:p>
          <a:p>
            <a:pPr algn="r"/>
            <a:r>
              <a:rPr lang="en-GB" sz="1050" dirty="0" smtClean="0"/>
              <a:t>http</a:t>
            </a:r>
            <a:r>
              <a:rPr lang="en-GB" sz="1050" dirty="0"/>
              <a:t>://pokl.frse.org.pl/projekty-indywidualne</a:t>
            </a:r>
            <a:endParaRPr lang="en-GB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402" y="908720"/>
            <a:ext cx="2472680" cy="92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42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3200" b="1" dirty="0" smtClean="0"/>
              <a:t/>
            </a:r>
            <a:br>
              <a:rPr lang="pl-PL" sz="3200" b="1" dirty="0" smtClean="0"/>
            </a:br>
            <a:r>
              <a:rPr lang="pl-PL" sz="3200" b="1" dirty="0" smtClean="0"/>
              <a:t/>
            </a:r>
            <a:br>
              <a:rPr lang="pl-PL" sz="3200" b="1" dirty="0" smtClean="0"/>
            </a:br>
            <a:r>
              <a:rPr lang="pl-PL" sz="3200" b="1" dirty="0" smtClean="0"/>
              <a:t/>
            </a:r>
            <a:br>
              <a:rPr lang="pl-PL" sz="3200" b="1" dirty="0" smtClean="0"/>
            </a:br>
            <a:r>
              <a:rPr lang="pl-PL" sz="3200" b="1" dirty="0" smtClean="0">
                <a:solidFill>
                  <a:srgbClr val="00B0F0"/>
                </a:solidFill>
              </a:rPr>
              <a:t>UCZENIE SIĘ PRZEZ CAŁE ŻYCIE</a:t>
            </a:r>
            <a:endParaRPr lang="en-GB" sz="3200" b="1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2323652"/>
            <a:ext cx="7920880" cy="3985668"/>
          </a:xfrm>
        </p:spPr>
        <p:txBody>
          <a:bodyPr>
            <a:noAutofit/>
          </a:bodyPr>
          <a:lstStyle/>
          <a:p>
            <a:pPr indent="-342900"/>
            <a:r>
              <a:rPr lang="pl-PL" sz="2200" b="1" i="1" dirty="0" smtClean="0"/>
              <a:t>"</a:t>
            </a:r>
            <a:r>
              <a:rPr lang="pl-PL" sz="2200" b="1" i="1" dirty="0"/>
              <a:t>Uczenie się przez całe życie" </a:t>
            </a:r>
            <a:r>
              <a:rPr lang="pl-PL" sz="2200" dirty="0"/>
              <a:t>to program Unii Europejskiej, w skład którego wchodzą programy Erasmus, Leonardo da Vinci, Comenius i </a:t>
            </a:r>
            <a:r>
              <a:rPr lang="pl-PL" sz="2200" dirty="0" err="1"/>
              <a:t>Grundtvig</a:t>
            </a:r>
            <a:r>
              <a:rPr lang="pl-PL" sz="2200" dirty="0"/>
              <a:t>. </a:t>
            </a:r>
            <a:endParaRPr lang="pl-PL" sz="2200" dirty="0" smtClean="0"/>
          </a:p>
          <a:p>
            <a:pPr indent="-342900"/>
            <a:r>
              <a:rPr lang="pl-PL" sz="2200" dirty="0" smtClean="0"/>
              <a:t>Jego celem jest rozwój różnych form uczenia się przez całe </a:t>
            </a:r>
            <a:r>
              <a:rPr lang="pl-PL" sz="2200" dirty="0"/>
              <a:t>ż</a:t>
            </a:r>
            <a:r>
              <a:rPr lang="pl-PL" sz="2200" dirty="0" smtClean="0"/>
              <a:t>ycie poprzez wspieranie współpracy między systemami edukacji i szkoleń w krajach uczestniczących. </a:t>
            </a:r>
          </a:p>
          <a:p>
            <a:pPr indent="-342900"/>
            <a:r>
              <a:rPr lang="pl-PL" sz="2200" dirty="0" smtClean="0"/>
              <a:t>Program </a:t>
            </a:r>
            <a:r>
              <a:rPr lang="pl-PL" sz="2200" dirty="0"/>
              <a:t>ma się przyczynić do podnoszenia jakości</a:t>
            </a:r>
            <a:br>
              <a:rPr lang="pl-PL" sz="2200" dirty="0"/>
            </a:br>
            <a:r>
              <a:rPr lang="pl-PL" sz="2200" dirty="0"/>
              <a:t>i zwiększenia atrakcyjności szkolnictwa i kształcenia zawodowego w Europie.</a:t>
            </a:r>
            <a:endParaRPr lang="en-GB" sz="2200" dirty="0"/>
          </a:p>
          <a:p>
            <a:pPr marL="0" indent="0" algn="r">
              <a:buNone/>
            </a:pPr>
            <a:r>
              <a:rPr lang="en-GB" sz="1000" dirty="0" smtClean="0"/>
              <a:t>http</a:t>
            </a:r>
            <a:r>
              <a:rPr lang="en-GB" sz="1000" dirty="0"/>
              <a:t>://www.llp.org.pl/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404812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00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1484784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/>
            </a:r>
            <a:br>
              <a:rPr lang="en-GB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b="1" dirty="0" smtClean="0">
                <a:solidFill>
                  <a:srgbClr val="7030A0"/>
                </a:solidFill>
              </a:rPr>
              <a:t>COMENIUS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492" y="2132856"/>
            <a:ext cx="7344932" cy="4248472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Celem </a:t>
            </a:r>
            <a:r>
              <a:rPr lang="pl-PL" dirty="0"/>
              <a:t>programu jest podnoszenie kwalifikacji kadry oświatowej poprzez dofinansowanie wyjazdów do krajów europejskich. </a:t>
            </a:r>
            <a:endParaRPr lang="pl-PL" dirty="0" smtClean="0"/>
          </a:p>
          <a:p>
            <a:pPr marL="68580" indent="0">
              <a:buNone/>
            </a:pPr>
            <a:endParaRPr lang="pl-PL" dirty="0" smtClean="0"/>
          </a:p>
          <a:p>
            <a:r>
              <a:rPr lang="pl-PL" dirty="0" smtClean="0"/>
              <a:t>Jest </a:t>
            </a:r>
            <a:r>
              <a:rPr lang="pl-PL" dirty="0"/>
              <a:t>adresowany do osób i instytucji zaangażowanych w edukację od przedszkoli po szkoły średnie. Uczniowie, nauczyciele i całe społeczności szkolne mają możliwość ściśle współpracować z partnerami z innych krajów uczestniczących w </a:t>
            </a:r>
            <a:r>
              <a:rPr lang="pl-PL" dirty="0" smtClean="0"/>
              <a:t>programie</a:t>
            </a:r>
          </a:p>
          <a:p>
            <a:pPr marL="0" indent="0" algn="r">
              <a:buNone/>
            </a:pPr>
            <a:r>
              <a:rPr lang="pl-PL" sz="1500" dirty="0" smtClean="0"/>
              <a:t>	</a:t>
            </a:r>
          </a:p>
          <a:p>
            <a:pPr marL="0" indent="0" algn="r">
              <a:buNone/>
            </a:pPr>
            <a:r>
              <a:rPr lang="pl-PL" sz="1500" dirty="0" smtClean="0"/>
              <a:t>http</a:t>
            </a:r>
            <a:r>
              <a:rPr lang="pl-PL" sz="1500" dirty="0"/>
              <a:t>://www.frse.org.pl/programy-frse</a:t>
            </a:r>
          </a:p>
          <a:p>
            <a:endParaRPr lang="pl-PL" dirty="0" smtClean="0"/>
          </a:p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67" y="332656"/>
            <a:ext cx="30861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80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51043" y="548680"/>
            <a:ext cx="7024744" cy="1982024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 smtClean="0"/>
              <a:t/>
            </a:r>
            <a:br>
              <a:rPr lang="pl-PL" sz="3200" b="1" dirty="0" smtClean="0"/>
            </a:br>
            <a:r>
              <a:rPr lang="pl-PL" sz="3200" b="1" dirty="0"/>
              <a:t/>
            </a:r>
            <a:br>
              <a:rPr lang="pl-PL" sz="3200" b="1" dirty="0"/>
            </a:br>
            <a:r>
              <a:rPr lang="pl-PL" sz="3200" b="1" dirty="0" smtClean="0"/>
              <a:t/>
            </a:r>
            <a:br>
              <a:rPr lang="pl-PL" sz="3200" b="1" dirty="0" smtClean="0"/>
            </a:br>
            <a:r>
              <a:rPr lang="pl-PL" sz="3200" b="1" dirty="0" smtClean="0">
                <a:solidFill>
                  <a:srgbClr val="002060"/>
                </a:solidFill>
              </a:rPr>
              <a:t>COMENIUS</a:t>
            </a:r>
            <a:r>
              <a:rPr lang="pl-PL" sz="3200" b="1" i="1" dirty="0" smtClean="0">
                <a:solidFill>
                  <a:srgbClr val="002060"/>
                </a:solidFill>
              </a:rPr>
              <a:t>  </a:t>
            </a:r>
            <a:r>
              <a:rPr lang="pl-PL" sz="3200" b="1" i="1" dirty="0" smtClean="0">
                <a:solidFill>
                  <a:srgbClr val="7030A0"/>
                </a:solidFill>
              </a:rPr>
              <a:t/>
            </a:r>
            <a:br>
              <a:rPr lang="pl-PL" sz="3200" b="1" i="1" dirty="0" smtClean="0">
                <a:solidFill>
                  <a:srgbClr val="7030A0"/>
                </a:solidFill>
              </a:rPr>
            </a:br>
            <a:r>
              <a:rPr lang="pl-PL" sz="3200" b="1" i="1" dirty="0" smtClean="0">
                <a:solidFill>
                  <a:srgbClr val="7030A0"/>
                </a:solidFill>
              </a:rPr>
              <a:t>Mobilność Szkolnej Kadry Edukacyjnej</a:t>
            </a:r>
            <a:endParaRPr lang="en-GB" sz="3200" b="1" i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>
            <a:normAutofit/>
          </a:bodyPr>
          <a:lstStyle/>
          <a:p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r>
              <a:rPr lang="pl-PL" dirty="0" smtClean="0"/>
              <a:t>Beneficjenci </a:t>
            </a:r>
            <a:r>
              <a:rPr lang="pl-PL" dirty="0"/>
              <a:t>mogą brać udział w kursach szkoleniowych, konferencjach lub seminariach oraz praktykach typu </a:t>
            </a:r>
            <a:r>
              <a:rPr lang="pl-PL" dirty="0" err="1"/>
              <a:t>job-shadowing</a:t>
            </a:r>
            <a:r>
              <a:rPr lang="pl-PL" dirty="0"/>
              <a:t>/</a:t>
            </a:r>
            <a:r>
              <a:rPr lang="pl-PL" dirty="0" err="1"/>
              <a:t>work</a:t>
            </a:r>
            <a:r>
              <a:rPr lang="pl-PL" dirty="0"/>
              <a:t> </a:t>
            </a:r>
            <a:r>
              <a:rPr lang="pl-PL" dirty="0" err="1" smtClean="0"/>
              <a:t>placement</a:t>
            </a:r>
            <a:endParaRPr lang="pl-PL" dirty="0" smtClean="0"/>
          </a:p>
          <a:p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 algn="r">
              <a:buNone/>
            </a:pPr>
            <a:r>
              <a:rPr lang="pl-PL" sz="1400" dirty="0" smtClean="0"/>
              <a:t>http</a:t>
            </a:r>
            <a:r>
              <a:rPr lang="pl-PL" sz="1400" dirty="0"/>
              <a:t>://www.frse.org.pl/programy-frse</a:t>
            </a:r>
          </a:p>
          <a:p>
            <a:endParaRPr lang="pl-PL" dirty="0"/>
          </a:p>
          <a:p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2574567" cy="123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52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dirty="0" smtClean="0">
                <a:solidFill>
                  <a:srgbClr val="00B0F0"/>
                </a:solidFill>
              </a:rPr>
              <a:t> </a:t>
            </a:r>
            <a:r>
              <a:rPr lang="pl-PL" sz="2700" b="1" dirty="0">
                <a:solidFill>
                  <a:srgbClr val="00B0F0"/>
                </a:solidFill>
              </a:rPr>
              <a:t>„ </a:t>
            </a:r>
            <a:r>
              <a:rPr lang="pl-PL" sz="2700" b="1" dirty="0" smtClean="0">
                <a:solidFill>
                  <a:srgbClr val="00B0F0"/>
                </a:solidFill>
              </a:rPr>
              <a:t>CREATIVE  </a:t>
            </a:r>
            <a:r>
              <a:rPr lang="pl-PL" sz="2700" b="1" dirty="0">
                <a:solidFill>
                  <a:srgbClr val="00B0F0"/>
                </a:solidFill>
              </a:rPr>
              <a:t>TEACHING IN THE PRIMARY CLASSROOM” </a:t>
            </a:r>
            <a:r>
              <a:rPr lang="pl-PL" sz="2800" b="1" dirty="0" smtClean="0">
                <a:solidFill>
                  <a:srgbClr val="00B0F0"/>
                </a:solidFill>
              </a:rPr>
              <a:t/>
            </a:r>
            <a:br>
              <a:rPr lang="pl-PL" sz="2800" b="1" dirty="0" smtClean="0">
                <a:solidFill>
                  <a:srgbClr val="00B0F0"/>
                </a:solidFill>
              </a:rPr>
            </a:br>
            <a:r>
              <a:rPr lang="pl-PL" sz="2000" b="1" dirty="0" smtClean="0">
                <a:solidFill>
                  <a:srgbClr val="00B0F0"/>
                </a:solidFill>
              </a:rPr>
              <a:t>- dwutygodniowy kurs metodyczno-językowy mający na celu:</a:t>
            </a:r>
            <a:endParaRPr lang="en-GB" sz="2000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608" y="2060848"/>
            <a:ext cx="6777317" cy="4653136"/>
          </a:xfrm>
        </p:spPr>
        <p:txBody>
          <a:bodyPr>
            <a:noAutofit/>
          </a:bodyPr>
          <a:lstStyle/>
          <a:p>
            <a:r>
              <a:rPr lang="pl-PL" sz="1800" dirty="0" smtClean="0">
                <a:solidFill>
                  <a:srgbClr val="00B050"/>
                </a:solidFill>
              </a:rPr>
              <a:t> doskonalenie </a:t>
            </a:r>
            <a:r>
              <a:rPr lang="pl-PL" sz="1800" dirty="0">
                <a:solidFill>
                  <a:srgbClr val="00B050"/>
                </a:solidFill>
              </a:rPr>
              <a:t>kompetencji </a:t>
            </a:r>
            <a:r>
              <a:rPr lang="pl-PL" sz="1800" dirty="0" smtClean="0">
                <a:solidFill>
                  <a:srgbClr val="00B050"/>
                </a:solidFill>
              </a:rPr>
              <a:t>językowych </a:t>
            </a:r>
          </a:p>
          <a:p>
            <a:r>
              <a:rPr lang="pl-PL" sz="1800" dirty="0" smtClean="0">
                <a:solidFill>
                  <a:srgbClr val="00B050"/>
                </a:solidFill>
              </a:rPr>
              <a:t>doskonalenie </a:t>
            </a:r>
            <a:r>
              <a:rPr lang="pl-PL" sz="1800" dirty="0">
                <a:solidFill>
                  <a:srgbClr val="00B050"/>
                </a:solidFill>
              </a:rPr>
              <a:t>warsztatu </a:t>
            </a:r>
            <a:r>
              <a:rPr lang="pl-PL" sz="1800" dirty="0" smtClean="0">
                <a:solidFill>
                  <a:srgbClr val="00B050"/>
                </a:solidFill>
              </a:rPr>
              <a:t>pracy </a:t>
            </a:r>
            <a:endParaRPr lang="en-GB" sz="1800" dirty="0">
              <a:solidFill>
                <a:srgbClr val="00B050"/>
              </a:solidFill>
            </a:endParaRPr>
          </a:p>
          <a:p>
            <a:r>
              <a:rPr lang="pl-PL" sz="1800" dirty="0" smtClean="0">
                <a:solidFill>
                  <a:srgbClr val="00B050"/>
                </a:solidFill>
              </a:rPr>
              <a:t>motywowanie </a:t>
            </a:r>
            <a:r>
              <a:rPr lang="pl-PL" sz="1800" dirty="0">
                <a:solidFill>
                  <a:srgbClr val="00B050"/>
                </a:solidFill>
              </a:rPr>
              <a:t>i </a:t>
            </a:r>
            <a:r>
              <a:rPr lang="pl-PL" sz="1800" dirty="0" smtClean="0">
                <a:solidFill>
                  <a:srgbClr val="00B050"/>
                </a:solidFill>
              </a:rPr>
              <a:t>zachęcanie </a:t>
            </a:r>
            <a:r>
              <a:rPr lang="pl-PL" sz="1800" dirty="0">
                <a:solidFill>
                  <a:srgbClr val="00B050"/>
                </a:solidFill>
              </a:rPr>
              <a:t>uczniów do bardziej efektywnej pracy</a:t>
            </a:r>
            <a:endParaRPr lang="en-GB" sz="1800" dirty="0">
              <a:solidFill>
                <a:srgbClr val="00B050"/>
              </a:solidFill>
            </a:endParaRPr>
          </a:p>
          <a:p>
            <a:r>
              <a:rPr lang="pl-PL" sz="1800" dirty="0" smtClean="0">
                <a:solidFill>
                  <a:srgbClr val="00B050"/>
                </a:solidFill>
              </a:rPr>
              <a:t>stosowanie </a:t>
            </a:r>
            <a:r>
              <a:rPr lang="pl-PL" sz="1800" dirty="0">
                <a:solidFill>
                  <a:srgbClr val="00B050"/>
                </a:solidFill>
              </a:rPr>
              <a:t>rozmaitych </a:t>
            </a:r>
            <a:r>
              <a:rPr lang="pl-PL" sz="1800" dirty="0" smtClean="0">
                <a:solidFill>
                  <a:srgbClr val="00B050"/>
                </a:solidFill>
              </a:rPr>
              <a:t>technik uczenia </a:t>
            </a:r>
            <a:r>
              <a:rPr lang="pl-PL" sz="1800" dirty="0">
                <a:solidFill>
                  <a:srgbClr val="00B050"/>
                </a:solidFill>
              </a:rPr>
              <a:t>i </a:t>
            </a:r>
            <a:r>
              <a:rPr lang="pl-PL" sz="1800" dirty="0" smtClean="0">
                <a:solidFill>
                  <a:srgbClr val="00B050"/>
                </a:solidFill>
              </a:rPr>
              <a:t>dopasowywania </a:t>
            </a:r>
            <a:r>
              <a:rPr lang="pl-PL" sz="1800" dirty="0">
                <a:solidFill>
                  <a:srgbClr val="00B050"/>
                </a:solidFill>
              </a:rPr>
              <a:t>ich do zróżnicowanych stylów uczenia się </a:t>
            </a:r>
            <a:endParaRPr lang="en-GB" sz="1800" dirty="0">
              <a:solidFill>
                <a:srgbClr val="00B050"/>
              </a:solidFill>
            </a:endParaRPr>
          </a:p>
          <a:p>
            <a:r>
              <a:rPr lang="pl-PL" sz="1800" dirty="0" smtClean="0">
                <a:solidFill>
                  <a:srgbClr val="00B050"/>
                </a:solidFill>
              </a:rPr>
              <a:t>dostosowywanie </a:t>
            </a:r>
            <a:r>
              <a:rPr lang="pl-PL" sz="1800" dirty="0">
                <a:solidFill>
                  <a:srgbClr val="00B050"/>
                </a:solidFill>
              </a:rPr>
              <a:t>materiału z podręczników do indywidualnych potrzeb uczniów</a:t>
            </a:r>
            <a:endParaRPr lang="en-GB" sz="1800" dirty="0">
              <a:solidFill>
                <a:srgbClr val="00B050"/>
              </a:solidFill>
            </a:endParaRPr>
          </a:p>
          <a:p>
            <a:r>
              <a:rPr lang="pl-PL" sz="1800" dirty="0" smtClean="0">
                <a:solidFill>
                  <a:srgbClr val="00B050"/>
                </a:solidFill>
              </a:rPr>
              <a:t> integrowanie </a:t>
            </a:r>
            <a:r>
              <a:rPr lang="pl-PL" sz="1800" dirty="0">
                <a:solidFill>
                  <a:srgbClr val="00B050"/>
                </a:solidFill>
              </a:rPr>
              <a:t>autentycznych materiałów i nowatorskich technologii  w  </a:t>
            </a:r>
            <a:r>
              <a:rPr lang="pl-PL" sz="1800" dirty="0" smtClean="0">
                <a:solidFill>
                  <a:srgbClr val="00B050"/>
                </a:solidFill>
              </a:rPr>
              <a:t>uczeniu</a:t>
            </a:r>
            <a:endParaRPr lang="en-GB" sz="1800" dirty="0">
              <a:solidFill>
                <a:srgbClr val="00B050"/>
              </a:solidFill>
            </a:endParaRPr>
          </a:p>
          <a:p>
            <a:r>
              <a:rPr lang="pl-PL" sz="1800" dirty="0" smtClean="0">
                <a:solidFill>
                  <a:srgbClr val="00B050"/>
                </a:solidFill>
              </a:rPr>
              <a:t>uaktualnienie wiedzy </a:t>
            </a:r>
            <a:r>
              <a:rPr lang="pl-PL" sz="1800" dirty="0">
                <a:solidFill>
                  <a:srgbClr val="00B050"/>
                </a:solidFill>
              </a:rPr>
              <a:t>na temat </a:t>
            </a:r>
            <a:r>
              <a:rPr lang="pl-PL" sz="1800" dirty="0" smtClean="0">
                <a:solidFill>
                  <a:srgbClr val="00B050"/>
                </a:solidFill>
              </a:rPr>
              <a:t>kultury Wielkiej Brytanii</a:t>
            </a:r>
          </a:p>
          <a:p>
            <a:r>
              <a:rPr lang="pl-PL" sz="1800" dirty="0">
                <a:solidFill>
                  <a:srgbClr val="00B050"/>
                </a:solidFill>
              </a:rPr>
              <a:t>z</a:t>
            </a:r>
            <a:r>
              <a:rPr lang="pl-PL" sz="1800" dirty="0" smtClean="0">
                <a:solidFill>
                  <a:srgbClr val="00B050"/>
                </a:solidFill>
              </a:rPr>
              <a:t>apoznanie z brytyjskim systemem edukacji</a:t>
            </a:r>
          </a:p>
          <a:p>
            <a:r>
              <a:rPr lang="pl-PL" sz="1800" dirty="0">
                <a:solidFill>
                  <a:srgbClr val="00B050"/>
                </a:solidFill>
              </a:rPr>
              <a:t>z</a:t>
            </a:r>
            <a:r>
              <a:rPr lang="pl-PL" sz="1800" dirty="0" smtClean="0">
                <a:solidFill>
                  <a:srgbClr val="00B050"/>
                </a:solidFill>
              </a:rPr>
              <a:t>wiedzanie Oxfordu i okolic</a:t>
            </a:r>
          </a:p>
          <a:p>
            <a:endParaRPr lang="en-GB" sz="1800" dirty="0">
              <a:solidFill>
                <a:srgbClr val="00B050"/>
              </a:solidFill>
            </a:endParaRPr>
          </a:p>
          <a:p>
            <a:endParaRPr lang="en-GB" sz="1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7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44151" y="548680"/>
            <a:ext cx="7024744" cy="1296144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 smtClean="0"/>
              <a:t>The Lake School Of English</a:t>
            </a:r>
            <a:br>
              <a:rPr lang="pl-PL" sz="3200" b="1" dirty="0" smtClean="0"/>
            </a:br>
            <a:r>
              <a:rPr lang="pl-PL" sz="3200" b="1" dirty="0" smtClean="0"/>
              <a:t> </a:t>
            </a:r>
            <a:r>
              <a:rPr lang="pl-PL" sz="1800" b="1" dirty="0">
                <a:solidFill>
                  <a:schemeClr val="accent3"/>
                </a:solidFill>
              </a:rPr>
              <a:t>M</a:t>
            </a:r>
            <a:r>
              <a:rPr lang="pl-PL" sz="1800" b="1" dirty="0" smtClean="0">
                <a:solidFill>
                  <a:schemeClr val="accent3"/>
                </a:solidFill>
              </a:rPr>
              <a:t>iejsce odbywania się kursu.</a:t>
            </a:r>
            <a:endParaRPr lang="en-GB" sz="3200" b="1" dirty="0">
              <a:solidFill>
                <a:schemeClr val="accent3"/>
              </a:solidFill>
            </a:endParaRPr>
          </a:p>
        </p:txBody>
      </p:sp>
      <p:pic>
        <p:nvPicPr>
          <p:cNvPr id="1024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852936"/>
            <a:ext cx="4671742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844824"/>
            <a:ext cx="4144963" cy="310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432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92080" y="548680"/>
            <a:ext cx="3528392" cy="1359024"/>
          </a:xfrm>
        </p:spPr>
        <p:txBody>
          <a:bodyPr>
            <a:normAutofit fontScale="90000"/>
          </a:bodyPr>
          <a:lstStyle/>
          <a:p>
            <a:r>
              <a:rPr lang="pl-PL" sz="2400" b="1" dirty="0" smtClean="0"/>
              <a:t>W trakcie zajęć </a:t>
            </a:r>
            <a:r>
              <a:rPr lang="pl-PL" sz="2000" b="1" dirty="0">
                <a:solidFill>
                  <a:schemeClr val="accent3"/>
                </a:solidFill>
              </a:rPr>
              <a:t>P</a:t>
            </a:r>
            <a:r>
              <a:rPr lang="pl-PL" sz="2000" b="1" dirty="0" smtClean="0">
                <a:solidFill>
                  <a:schemeClr val="accent3"/>
                </a:solidFill>
              </a:rPr>
              <a:t>oznawanie innowacyjnych technik nauczania.</a:t>
            </a:r>
            <a:endParaRPr lang="en-GB" sz="2000" b="1" dirty="0">
              <a:solidFill>
                <a:schemeClr val="accent3"/>
              </a:solidFill>
            </a:endParaRPr>
          </a:p>
        </p:txBody>
      </p:sp>
      <p:pic>
        <p:nvPicPr>
          <p:cNvPr id="19458" name="Picture 2" descr="D:\DOKUMENTY\ZDJĘCIA\OXFORD\DSC013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332656"/>
            <a:ext cx="470560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636912"/>
            <a:ext cx="5087990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003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75538" y="620688"/>
            <a:ext cx="6480838" cy="889168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/>
              <a:t>Zakończenie kursu</a:t>
            </a:r>
            <a:br>
              <a:rPr lang="pl-PL" sz="2800" b="1" dirty="0" smtClean="0"/>
            </a:br>
            <a:r>
              <a:rPr lang="pl-PL" sz="2000" b="1" dirty="0" smtClean="0">
                <a:solidFill>
                  <a:schemeClr val="accent3"/>
                </a:solidFill>
              </a:rPr>
              <a:t>Pożegnalne zdjęcie wraz z prowadzącymi.</a:t>
            </a:r>
            <a:endParaRPr lang="en-GB" sz="28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696744" cy="446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79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024744" cy="121500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b="1" dirty="0" smtClean="0"/>
              <a:t>Zakwaterowanie u rodziny brytyjskiej</a:t>
            </a:r>
            <a:br>
              <a:rPr lang="pl-PL" sz="3200" b="1" dirty="0" smtClean="0"/>
            </a:br>
            <a:r>
              <a:rPr lang="pl-PL" sz="1800" b="1" dirty="0" smtClean="0">
                <a:solidFill>
                  <a:schemeClr val="accent3"/>
                </a:solidFill>
              </a:rPr>
              <a:t>Niepowtarzalna okazja na ćwiczenie umiejętności językowych w  naturalnym środowisku oraz nawiązywanie znajomości.</a:t>
            </a:r>
            <a:endParaRPr lang="en-GB" sz="1800" b="1" dirty="0">
              <a:solidFill>
                <a:schemeClr val="accent3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80861"/>
            <a:ext cx="2921732" cy="389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081" y="2924944"/>
            <a:ext cx="3709714" cy="27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874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93755" y="701824"/>
            <a:ext cx="7488832" cy="114300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/>
              <a:t>Zwiedzanie Oxfordu</a:t>
            </a:r>
            <a:br>
              <a:rPr lang="pl-PL" sz="3200" b="1" dirty="0" smtClean="0"/>
            </a:br>
            <a:r>
              <a:rPr lang="pl-PL" sz="3200" b="1" dirty="0" smtClean="0"/>
              <a:t> i poznawanie kultury brytyjskiej</a:t>
            </a:r>
            <a:endParaRPr lang="en-GB" sz="3200" b="1" dirty="0"/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40968"/>
            <a:ext cx="432048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D:\DOKUMENTY\ZDJĘCIA\OXFORD\DSC019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988840"/>
            <a:ext cx="3920108" cy="293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467544" y="5404302"/>
            <a:ext cx="3995936" cy="5245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sz="1800" b="1" dirty="0" smtClean="0">
                <a:solidFill>
                  <a:schemeClr val="accent3"/>
                </a:solidFill>
              </a:rPr>
              <a:t>Wycieczka z przewodnikiem.</a:t>
            </a:r>
            <a:endParaRPr lang="en-GB" sz="1800" b="1" dirty="0">
              <a:solidFill>
                <a:schemeClr val="accent3"/>
              </a:solidFill>
            </a:endParaRPr>
          </a:p>
        </p:txBody>
      </p:sp>
      <p:sp>
        <p:nvSpPr>
          <p:cNvPr id="10" name="Tytuł 1"/>
          <p:cNvSpPr txBox="1">
            <a:spLocks/>
          </p:cNvSpPr>
          <p:nvPr/>
        </p:nvSpPr>
        <p:spPr>
          <a:xfrm>
            <a:off x="4482326" y="2009852"/>
            <a:ext cx="3888432" cy="6990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sz="1800" b="1" dirty="0" smtClean="0">
                <a:solidFill>
                  <a:schemeClr val="accent3"/>
                </a:solidFill>
              </a:rPr>
              <a:t>Płaskodenne łódki na rzece </a:t>
            </a:r>
            <a:r>
              <a:rPr lang="pl-PL" sz="1800" b="1" dirty="0" err="1" smtClean="0">
                <a:solidFill>
                  <a:schemeClr val="accent3"/>
                </a:solidFill>
              </a:rPr>
              <a:t>Cherwell</a:t>
            </a:r>
            <a:r>
              <a:rPr lang="pl-PL" sz="1800" b="1" dirty="0" smtClean="0">
                <a:solidFill>
                  <a:schemeClr val="accent3"/>
                </a:solidFill>
              </a:rPr>
              <a:t>.</a:t>
            </a:r>
            <a:endParaRPr lang="en-GB" sz="18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66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0" y="836712"/>
            <a:ext cx="3899845" cy="1431032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/>
              <a:t> </a:t>
            </a:r>
            <a:br>
              <a:rPr lang="pl-PL" sz="2800" b="1" dirty="0" smtClean="0"/>
            </a:br>
            <a:r>
              <a:rPr lang="pl-PL" sz="2800" b="1" dirty="0" err="1" smtClean="0"/>
              <a:t>Christ</a:t>
            </a:r>
            <a:r>
              <a:rPr lang="pl-PL" sz="2800" b="1" dirty="0" smtClean="0"/>
              <a:t> Church College</a:t>
            </a:r>
            <a:br>
              <a:rPr lang="pl-PL" sz="2800" b="1" dirty="0" smtClean="0"/>
            </a:br>
            <a:r>
              <a:rPr lang="pl-PL" sz="1800" b="1" dirty="0" smtClean="0">
                <a:solidFill>
                  <a:schemeClr val="accent3"/>
                </a:solidFill>
              </a:rPr>
              <a:t>Jedno </a:t>
            </a:r>
            <a:r>
              <a:rPr lang="pl-PL" sz="1800" b="1" dirty="0">
                <a:solidFill>
                  <a:schemeClr val="accent3"/>
                </a:solidFill>
              </a:rPr>
              <a:t>z kolegiów wchodzących w skład </a:t>
            </a:r>
            <a:r>
              <a:rPr lang="pl-PL" sz="1800" b="1" dirty="0" err="1">
                <a:solidFill>
                  <a:schemeClr val="accent3"/>
                </a:solidFill>
              </a:rPr>
              <a:t>University</a:t>
            </a:r>
            <a:r>
              <a:rPr lang="pl-PL" sz="1800" b="1" dirty="0">
                <a:solidFill>
                  <a:schemeClr val="accent3"/>
                </a:solidFill>
              </a:rPr>
              <a:t> of Oxford</a:t>
            </a:r>
            <a:endParaRPr lang="en-GB" sz="1800" b="1" dirty="0">
              <a:solidFill>
                <a:schemeClr val="accent3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65784"/>
            <a:ext cx="3817441" cy="2863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28489"/>
            <a:ext cx="4176464" cy="3132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4341" name="Picture 5" descr="D:\DOKUMENTY\ZDJĘCIA\OXFORD\DSC018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116" y="404664"/>
            <a:ext cx="2399563" cy="319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39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99992" y="436082"/>
            <a:ext cx="43204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b="1" dirty="0" err="1"/>
              <a:t>Sheldonian</a:t>
            </a:r>
            <a:r>
              <a:rPr lang="en-GB" sz="2400" b="1" dirty="0"/>
              <a:t> </a:t>
            </a:r>
            <a:r>
              <a:rPr lang="en-GB" sz="2400" b="1" dirty="0" smtClean="0"/>
              <a:t>Theatre</a:t>
            </a: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sz="1800" b="1" dirty="0" smtClean="0">
                <a:solidFill>
                  <a:schemeClr val="accent3"/>
                </a:solidFill>
              </a:rPr>
              <a:t>Niegdyś teatr przeznaczony do celów uniwersytetu dziś miejsce recitali muzycznych, odczytów, konferencji </a:t>
            </a:r>
            <a:r>
              <a:rPr lang="pl-PL" sz="1800" b="1" dirty="0">
                <a:solidFill>
                  <a:schemeClr val="accent3"/>
                </a:solidFill>
              </a:rPr>
              <a:t>i </a:t>
            </a:r>
            <a:r>
              <a:rPr lang="pl-PL" sz="1800" b="1" dirty="0" smtClean="0">
                <a:solidFill>
                  <a:schemeClr val="accent3"/>
                </a:solidFill>
              </a:rPr>
              <a:t>ceremonii uniwersyteckich.</a:t>
            </a:r>
            <a:endParaRPr lang="en-GB" sz="1800" b="1" dirty="0">
              <a:solidFill>
                <a:schemeClr val="accent3"/>
              </a:solidFill>
            </a:endParaRPr>
          </a:p>
        </p:txBody>
      </p:sp>
      <p:pic>
        <p:nvPicPr>
          <p:cNvPr id="4098" name="Picture 2" descr="D:\DOKUMENTY\ZDJĘCIA\OXFORD\DSC011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404664"/>
            <a:ext cx="403337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48250"/>
            <a:ext cx="3384376" cy="4512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1187624" y="5173208"/>
            <a:ext cx="3744416" cy="11361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sz="3800" b="1" dirty="0" err="1"/>
              <a:t>Radcliffe</a:t>
            </a:r>
            <a:r>
              <a:rPr lang="pl-PL" sz="3800" b="1" dirty="0"/>
              <a:t> </a:t>
            </a:r>
            <a:r>
              <a:rPr lang="pl-PL" sz="3800" b="1" dirty="0" err="1" smtClean="0"/>
              <a:t>Camera</a:t>
            </a:r>
            <a:endParaRPr lang="pl-PL" sz="3800" b="1" dirty="0" smtClean="0"/>
          </a:p>
          <a:p>
            <a:pPr algn="ctr"/>
            <a:r>
              <a:rPr lang="pl-PL" sz="2600" b="1" dirty="0" smtClean="0">
                <a:solidFill>
                  <a:schemeClr val="accent3"/>
                </a:solidFill>
              </a:rPr>
              <a:t>Budynek czytelni używanej głównie przez studentów.  </a:t>
            </a:r>
            <a:r>
              <a:rPr lang="pl-PL" sz="2400" b="1" dirty="0"/>
              <a:t>		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9964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76056" y="1268760"/>
            <a:ext cx="4740578" cy="792088"/>
          </a:xfrm>
        </p:spPr>
        <p:txBody>
          <a:bodyPr>
            <a:normAutofit/>
          </a:bodyPr>
          <a:lstStyle/>
          <a:p>
            <a:r>
              <a:rPr lang="pl-PL" sz="2800" b="1" dirty="0" smtClean="0"/>
              <a:t>„Most Westchnień”</a:t>
            </a:r>
            <a:endParaRPr lang="en-GB" sz="2800" b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24944"/>
            <a:ext cx="4681537" cy="351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4320480" cy="3248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89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586934"/>
            <a:ext cx="3816424" cy="1656184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/>
              <a:t>Architektura</a:t>
            </a:r>
            <a:br>
              <a:rPr lang="pl-PL" sz="2800" b="1" dirty="0" smtClean="0"/>
            </a:br>
            <a:r>
              <a:rPr lang="pl-PL" sz="2800" b="1" dirty="0" smtClean="0"/>
              <a:t> Oxfordu.</a:t>
            </a:r>
            <a:br>
              <a:rPr lang="pl-PL" sz="2800" b="1" dirty="0" smtClean="0"/>
            </a:br>
            <a:r>
              <a:rPr lang="pl-PL" sz="1800" b="1" dirty="0" smtClean="0">
                <a:solidFill>
                  <a:schemeClr val="accent3"/>
                </a:solidFill>
              </a:rPr>
              <a:t>Zabytkowe zabudowania</a:t>
            </a:r>
            <a:br>
              <a:rPr lang="pl-PL" sz="1800" b="1" dirty="0" smtClean="0">
                <a:solidFill>
                  <a:schemeClr val="accent3"/>
                </a:solidFill>
              </a:rPr>
            </a:br>
            <a:r>
              <a:rPr lang="pl-PL" sz="1800" b="1" dirty="0" smtClean="0">
                <a:solidFill>
                  <a:schemeClr val="accent3"/>
                </a:solidFill>
              </a:rPr>
              <a:t> tworzą niepowtarzalny klimat.</a:t>
            </a:r>
            <a:endParaRPr lang="en-GB" sz="1800" b="1" dirty="0">
              <a:solidFill>
                <a:schemeClr val="accent3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20" y="586934"/>
            <a:ext cx="4461512" cy="334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24944"/>
            <a:ext cx="4677833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92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410" name="Picture 2" descr="D:\DOKUMENTY\ZDJĘCIA\OXFORD\DSC013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692696"/>
            <a:ext cx="4390876" cy="329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852936"/>
            <a:ext cx="4608512" cy="3451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523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89373"/>
            <a:ext cx="4752646" cy="1815082"/>
          </a:xfrm>
        </p:spPr>
        <p:txBody>
          <a:bodyPr>
            <a:normAutofit/>
          </a:bodyPr>
          <a:lstStyle/>
          <a:p>
            <a:r>
              <a:rPr lang="pl-PL" sz="3200" b="1" dirty="0" smtClean="0"/>
              <a:t>Miasto</a:t>
            </a:r>
            <a:r>
              <a:rPr lang="pl-PL" sz="3600" dirty="0" smtClean="0"/>
              <a:t> </a:t>
            </a:r>
            <a:r>
              <a:rPr lang="pl-PL" sz="3200" b="1" dirty="0" smtClean="0"/>
              <a:t>rowerów.</a:t>
            </a:r>
            <a:br>
              <a:rPr lang="pl-PL" sz="3200" b="1" dirty="0" smtClean="0"/>
            </a:br>
            <a:r>
              <a:rPr lang="pl-PL" sz="2000" b="1" dirty="0" smtClean="0">
                <a:solidFill>
                  <a:schemeClr val="accent3"/>
                </a:solidFill>
              </a:rPr>
              <a:t>Rower to bardzo popularny </a:t>
            </a:r>
            <a:br>
              <a:rPr lang="pl-PL" sz="2000" b="1" dirty="0" smtClean="0">
                <a:solidFill>
                  <a:schemeClr val="accent3"/>
                </a:solidFill>
              </a:rPr>
            </a:br>
            <a:r>
              <a:rPr lang="pl-PL" sz="2000" b="1" dirty="0" smtClean="0">
                <a:solidFill>
                  <a:schemeClr val="accent3"/>
                </a:solidFill>
              </a:rPr>
              <a:t>środek transportu w Oxfordzie.</a:t>
            </a:r>
            <a:endParaRPr lang="en-GB" sz="2000" b="1" dirty="0">
              <a:solidFill>
                <a:schemeClr val="accent3"/>
              </a:solidFill>
            </a:endParaRPr>
          </a:p>
        </p:txBody>
      </p:sp>
      <p:pic>
        <p:nvPicPr>
          <p:cNvPr id="18434" name="Picture 2" descr="D:\DOKUMENTY\ZDJĘCIA\OXFORD\DSC013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2996952"/>
            <a:ext cx="4678908" cy="35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787643"/>
            <a:ext cx="4297538" cy="3223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829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59632" y="692696"/>
            <a:ext cx="5832648" cy="1189936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 smtClean="0"/>
              <a:t>Brytyjska kultura</a:t>
            </a:r>
            <a:r>
              <a:rPr lang="pl-PL" sz="3200" b="1" dirty="0" smtClean="0"/>
              <a:t/>
            </a:r>
            <a:br>
              <a:rPr lang="pl-PL" sz="3200" b="1" dirty="0" smtClean="0"/>
            </a:br>
            <a:r>
              <a:rPr lang="pl-PL" sz="1800" b="1" dirty="0" smtClean="0">
                <a:solidFill>
                  <a:schemeClr val="accent3"/>
                </a:solidFill>
              </a:rPr>
              <a:t>Uprzejmość spotykana na każdym kroku- kolejka do autobusu.</a:t>
            </a:r>
            <a:endParaRPr lang="en-GB" sz="1800" b="1" dirty="0">
              <a:solidFill>
                <a:schemeClr val="accent3"/>
              </a:solidFill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8840"/>
            <a:ext cx="5904656" cy="442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246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548680"/>
            <a:ext cx="4824536" cy="973912"/>
          </a:xfrm>
        </p:spPr>
        <p:txBody>
          <a:bodyPr>
            <a:noAutofit/>
          </a:bodyPr>
          <a:lstStyle/>
          <a:p>
            <a:pPr algn="ctr"/>
            <a:r>
              <a:rPr lang="pl-PL" sz="2400" b="1" dirty="0" smtClean="0"/>
              <a:t>U źródeł</a:t>
            </a:r>
            <a:br>
              <a:rPr lang="pl-PL" sz="2400" b="1" dirty="0" smtClean="0"/>
            </a:br>
            <a:r>
              <a:rPr lang="pl-PL" sz="1800" b="1" dirty="0">
                <a:solidFill>
                  <a:schemeClr val="accent3"/>
                </a:solidFill>
              </a:rPr>
              <a:t>S</a:t>
            </a:r>
            <a:r>
              <a:rPr lang="pl-PL" sz="1800" b="1" dirty="0" smtClean="0">
                <a:solidFill>
                  <a:schemeClr val="accent3"/>
                </a:solidFill>
              </a:rPr>
              <a:t>klep</a:t>
            </a:r>
            <a:r>
              <a:rPr lang="pl-PL" sz="2400" b="1" dirty="0" smtClean="0">
                <a:solidFill>
                  <a:schemeClr val="accent3"/>
                </a:solidFill>
              </a:rPr>
              <a:t> </a:t>
            </a:r>
            <a:r>
              <a:rPr lang="pl-PL" sz="1800" b="1" dirty="0" smtClean="0">
                <a:solidFill>
                  <a:schemeClr val="accent3"/>
                </a:solidFill>
              </a:rPr>
              <a:t>wydawnictwa Oxford </a:t>
            </a:r>
            <a:r>
              <a:rPr lang="pl-PL" sz="1800" b="1" dirty="0" err="1" smtClean="0">
                <a:solidFill>
                  <a:schemeClr val="accent3"/>
                </a:solidFill>
              </a:rPr>
              <a:t>University</a:t>
            </a:r>
            <a:r>
              <a:rPr lang="pl-PL" sz="1800" b="1" dirty="0" smtClean="0">
                <a:solidFill>
                  <a:schemeClr val="accent3"/>
                </a:solidFill>
              </a:rPr>
              <a:t> Press.</a:t>
            </a:r>
            <a:endParaRPr lang="en-GB" sz="2400" b="1" dirty="0">
              <a:solidFill>
                <a:schemeClr val="accent3"/>
              </a:solidFill>
            </a:endParaRPr>
          </a:p>
        </p:txBody>
      </p:sp>
      <p:pic>
        <p:nvPicPr>
          <p:cNvPr id="26626" name="Picture 2" descr="D:\DOKUMENTY\ZDJĘCIA\OXFORD\DSC014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1556792"/>
            <a:ext cx="6416496" cy="481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34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496944" cy="2088232"/>
          </a:xfrm>
        </p:spPr>
        <p:txBody>
          <a:bodyPr>
            <a:normAutofit fontScale="90000"/>
          </a:bodyPr>
          <a:lstStyle/>
          <a:p>
            <a:r>
              <a:rPr lang="pl-PL" sz="2800" b="1" dirty="0" smtClean="0"/>
              <a:t>WYCIECZKA DO LONDYNU</a:t>
            </a:r>
            <a:br>
              <a:rPr lang="pl-PL" sz="2800" b="1" dirty="0" smtClean="0"/>
            </a:br>
            <a:r>
              <a:rPr lang="pl-PL" sz="2000" b="1" dirty="0">
                <a:solidFill>
                  <a:schemeClr val="accent3"/>
                </a:solidFill>
              </a:rPr>
              <a:t>Pobyt w Oxfordzie umożliwił mi </a:t>
            </a:r>
            <a:r>
              <a:rPr lang="pl-PL" sz="2000" b="1" dirty="0" smtClean="0">
                <a:solidFill>
                  <a:schemeClr val="accent3"/>
                </a:solidFill>
              </a:rPr>
              <a:t>odwiedzenie </a:t>
            </a:r>
            <a:r>
              <a:rPr lang="pl-PL" sz="2000" b="1" dirty="0">
                <a:solidFill>
                  <a:schemeClr val="accent3"/>
                </a:solidFill>
              </a:rPr>
              <a:t>pobliskiego Londynu a materiały (zdjęcia, pocztówki, książki, pamiątki), które ze sobą przywiozłam będą mogły być wykorzystane podczas lekcji języka angielskiego w szkole.</a:t>
            </a:r>
            <a:r>
              <a:rPr lang="en-GB" sz="2800" b="1" dirty="0">
                <a:solidFill>
                  <a:schemeClr val="accent3"/>
                </a:solidFill>
              </a:rPr>
              <a:t/>
            </a:r>
            <a:br>
              <a:rPr lang="en-GB" sz="2800" b="1" dirty="0">
                <a:solidFill>
                  <a:schemeClr val="accent3"/>
                </a:solidFill>
              </a:rPr>
            </a:br>
            <a:endParaRPr lang="en-GB" sz="2800" b="1" dirty="0">
              <a:solidFill>
                <a:schemeClr val="accent3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2420888"/>
            <a:ext cx="8568952" cy="4437112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6" name="Picture 2" descr="D:\DOKUMENTY\ZDJĘCIA\OXFORD\DSC015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64" y="3140968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OKUMENTY\ZDJĘCIA\OXFORD\OXFORD\IMG_01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204864"/>
            <a:ext cx="4535996" cy="302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30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32040" y="836712"/>
            <a:ext cx="3168352" cy="576064"/>
          </a:xfrm>
        </p:spPr>
        <p:txBody>
          <a:bodyPr>
            <a:normAutofit/>
          </a:bodyPr>
          <a:lstStyle/>
          <a:p>
            <a:r>
              <a:rPr lang="pl-PL" sz="1800" b="1" dirty="0" smtClean="0">
                <a:solidFill>
                  <a:schemeClr val="accent3"/>
                </a:solidFill>
              </a:rPr>
              <a:t>Przed Galerią Narodową </a:t>
            </a:r>
            <a:endParaRPr lang="en-GB" sz="1800" b="1" dirty="0">
              <a:solidFill>
                <a:schemeClr val="accent3"/>
              </a:solidFill>
            </a:endParaRPr>
          </a:p>
        </p:txBody>
      </p:sp>
      <p:pic>
        <p:nvPicPr>
          <p:cNvPr id="4" name="Picture 3" descr="D:\DOKUMENTY\ZDJĘCIA\OXFORD\DSC016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441649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395536" y="4928994"/>
            <a:ext cx="3672408" cy="14883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1800" b="1" u="sng" dirty="0" smtClean="0">
                <a:solidFill>
                  <a:schemeClr val="accent3"/>
                </a:solidFill>
              </a:rPr>
              <a:t>Pałac Westminsterski i Big Ben</a:t>
            </a:r>
            <a:r>
              <a:rPr lang="pl-PL" sz="1800" b="1" dirty="0" smtClean="0">
                <a:solidFill>
                  <a:schemeClr val="accent3"/>
                </a:solidFill>
              </a:rPr>
              <a:t>.</a:t>
            </a:r>
          </a:p>
          <a:p>
            <a:r>
              <a:rPr lang="pl-PL" sz="1800" b="1" dirty="0" smtClean="0">
                <a:solidFill>
                  <a:schemeClr val="accent3"/>
                </a:solidFill>
              </a:rPr>
              <a:t>W podróży do Londynu towarzyszył mi znany dzieciom Listonosz Pat.</a:t>
            </a:r>
          </a:p>
          <a:p>
            <a:endParaRPr lang="en-GB" sz="1800" b="1" dirty="0">
              <a:solidFill>
                <a:schemeClr val="accent3"/>
              </a:solidFill>
            </a:endParaRPr>
          </a:p>
        </p:txBody>
      </p:sp>
      <p:pic>
        <p:nvPicPr>
          <p:cNvPr id="1026" name="Picture 2" descr="D:\DOKUMENTY\ZDJĘCIA\OXFORD\DSC015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068960"/>
            <a:ext cx="4464496" cy="33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68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D:\DOKUMENTY\ZDJĘCIA\OXFORD\DSC018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56992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4438650" cy="332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1043492" y="1700808"/>
            <a:ext cx="7993004" cy="4131821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2510005" y="692696"/>
            <a:ext cx="5080410" cy="104592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 smtClean="0"/>
              <a:t>Wizyta w brytyjskiej szkole</a:t>
            </a:r>
            <a:r>
              <a:rPr lang="pl-PL" sz="2800" b="1" dirty="0"/>
              <a:t/>
            </a:r>
            <a:br>
              <a:rPr lang="pl-PL" sz="2800" b="1" dirty="0"/>
            </a:br>
            <a:r>
              <a:rPr lang="pl-PL" sz="2000" b="1" dirty="0" smtClean="0">
                <a:solidFill>
                  <a:schemeClr val="accent3"/>
                </a:solidFill>
              </a:rPr>
              <a:t>Wizyta połączona ze zwiedzaniem szkoły i omówieniem brytyjskiego systemu edukacji.</a:t>
            </a:r>
            <a:endParaRPr lang="en-GB" sz="20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68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57151"/>
            <a:ext cx="4298091" cy="3223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24944"/>
            <a:ext cx="4676775" cy="351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860032" y="836712"/>
            <a:ext cx="3528392" cy="210188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 smtClean="0"/>
              <a:t>Lekcje w brytyjskiej szkole.</a:t>
            </a:r>
            <a:br>
              <a:rPr lang="pl-PL" sz="2800" b="1" dirty="0" smtClean="0"/>
            </a:b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000" b="1" dirty="0" smtClean="0">
                <a:solidFill>
                  <a:schemeClr val="accent3"/>
                </a:solidFill>
              </a:rPr>
              <a:t>Konfrontacja z brytyjskimi realiami edukacji</a:t>
            </a:r>
            <a:r>
              <a:rPr lang="pl-PL" sz="2800" b="1" dirty="0" smtClean="0"/>
              <a:t>.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13217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31636" y="332656"/>
            <a:ext cx="7024744" cy="1838008"/>
          </a:xfrm>
        </p:spPr>
        <p:txBody>
          <a:bodyPr>
            <a:normAutofit/>
          </a:bodyPr>
          <a:lstStyle/>
          <a:p>
            <a:r>
              <a:rPr lang="pl-PL" sz="2400" b="1" dirty="0" smtClean="0"/>
              <a:t>Nawiązywanie międzynarodowych znajomości</a:t>
            </a:r>
            <a:br>
              <a:rPr lang="pl-PL" sz="2400" b="1" dirty="0" smtClean="0"/>
            </a:br>
            <a:r>
              <a:rPr lang="pl-PL" sz="1800" b="1" dirty="0" smtClean="0">
                <a:solidFill>
                  <a:schemeClr val="accent3"/>
                </a:solidFill>
              </a:rPr>
              <a:t>Ważnym elementem uczestnictwa w kursie była międzynarodowa wymiana doświadczeń oraz nawiązywanie międzynarodowych kontaktów.</a:t>
            </a:r>
            <a:endParaRPr lang="en-GB" sz="1800" b="1" dirty="0">
              <a:solidFill>
                <a:schemeClr val="accent3"/>
              </a:solidFill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4767485" cy="357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 descr="D:\DOKUMENTY\ZDJĘCIA\OXFORD\DSC018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29000"/>
            <a:ext cx="4011780" cy="300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36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56816" y="1141841"/>
            <a:ext cx="4536504" cy="1572778"/>
          </a:xfrm>
        </p:spPr>
        <p:txBody>
          <a:bodyPr>
            <a:noAutofit/>
          </a:bodyPr>
          <a:lstStyle/>
          <a:p>
            <a:pPr algn="ctr"/>
            <a:r>
              <a:rPr lang="pl-PL" sz="2000" b="1" i="1" dirty="0" smtClean="0">
                <a:solidFill>
                  <a:srgbClr val="00B0F0"/>
                </a:solidFill>
              </a:rPr>
              <a:t>„A POSTCARD FROM POLAND”- </a:t>
            </a:r>
            <a:r>
              <a:rPr lang="pl-PL" sz="2000" b="1" dirty="0" smtClean="0">
                <a:solidFill>
                  <a:schemeClr val="accent3"/>
                </a:solidFill>
              </a:rPr>
              <a:t>wystawa prac uczniów </a:t>
            </a:r>
            <a:r>
              <a:rPr lang="pl-PL" sz="2000" b="1" u="sng" dirty="0" smtClean="0">
                <a:solidFill>
                  <a:schemeClr val="accent3"/>
                </a:solidFill>
              </a:rPr>
              <a:t>SP2</a:t>
            </a:r>
            <a:r>
              <a:rPr lang="pl-PL" sz="2000" b="1" dirty="0" smtClean="0">
                <a:solidFill>
                  <a:schemeClr val="accent3"/>
                </a:solidFill>
              </a:rPr>
              <a:t> w </a:t>
            </a:r>
            <a:r>
              <a:rPr lang="pl-PL" sz="2000" b="1" u="sng" dirty="0" smtClean="0">
                <a:solidFill>
                  <a:schemeClr val="accent3"/>
                </a:solidFill>
              </a:rPr>
              <a:t>Nowym </a:t>
            </a:r>
            <a:r>
              <a:rPr lang="pl-PL" sz="2000" b="1" u="sng" dirty="0">
                <a:solidFill>
                  <a:schemeClr val="accent3"/>
                </a:solidFill>
              </a:rPr>
              <a:t>T</a:t>
            </a:r>
            <a:r>
              <a:rPr lang="pl-PL" sz="2000" b="1" u="sng" dirty="0" smtClean="0">
                <a:solidFill>
                  <a:schemeClr val="accent3"/>
                </a:solidFill>
              </a:rPr>
              <a:t>argu </a:t>
            </a:r>
            <a:r>
              <a:rPr lang="pl-PL" sz="2000" b="1" dirty="0" smtClean="0">
                <a:solidFill>
                  <a:schemeClr val="accent3"/>
                </a:solidFill>
              </a:rPr>
              <a:t>w szkole Lake </a:t>
            </a:r>
            <a:r>
              <a:rPr lang="pl-PL" sz="2000" b="1" dirty="0">
                <a:solidFill>
                  <a:schemeClr val="accent3"/>
                </a:solidFill>
              </a:rPr>
              <a:t>S</a:t>
            </a:r>
            <a:r>
              <a:rPr lang="pl-PL" sz="2000" b="1" dirty="0" smtClean="0">
                <a:solidFill>
                  <a:schemeClr val="accent3"/>
                </a:solidFill>
              </a:rPr>
              <a:t>chool of </a:t>
            </a:r>
            <a:r>
              <a:rPr lang="pl-PL" sz="2000" b="1" dirty="0">
                <a:solidFill>
                  <a:schemeClr val="accent3"/>
                </a:solidFill>
              </a:rPr>
              <a:t>E</a:t>
            </a:r>
            <a:r>
              <a:rPr lang="pl-PL" sz="2000" b="1" dirty="0" smtClean="0">
                <a:solidFill>
                  <a:schemeClr val="accent3"/>
                </a:solidFill>
              </a:rPr>
              <a:t>nglish</a:t>
            </a:r>
            <a:endParaRPr lang="en-GB" sz="2000" b="1" dirty="0">
              <a:solidFill>
                <a:schemeClr val="accent3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GB" dirty="0"/>
          </a:p>
        </p:txBody>
      </p:sp>
      <p:pic>
        <p:nvPicPr>
          <p:cNvPr id="8194" name="Picture 2" descr="C:\Users\Ula\Desktop\WYW\DSC018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23804"/>
            <a:ext cx="3874088" cy="290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la\Desktop\WYW\DSC018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3870823" cy="290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la\Desktop\WYW\DSC018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72" y="3523805"/>
            <a:ext cx="3883924" cy="291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54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6840878" cy="745152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/>
              <a:t>Strony, które warto odwiedzić.</a:t>
            </a:r>
            <a:endParaRPr lang="en-GB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www.comenius.org.pl</a:t>
            </a:r>
            <a:endParaRPr lang="pl-PL" dirty="0" smtClean="0"/>
          </a:p>
          <a:p>
            <a:r>
              <a:rPr lang="en-GB" dirty="0" smtClean="0"/>
              <a:t>www.frse.org.pl</a:t>
            </a:r>
            <a:endParaRPr lang="pl-PL" dirty="0" smtClean="0"/>
          </a:p>
          <a:p>
            <a:r>
              <a:rPr lang="en-GB" dirty="0" smtClean="0"/>
              <a:t>www.llp.org.pl</a:t>
            </a:r>
            <a:endParaRPr lang="pl-PL" dirty="0"/>
          </a:p>
          <a:p>
            <a:r>
              <a:rPr lang="en-GB" dirty="0" smtClean="0"/>
              <a:t>www.oxfordcity.co.uk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03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969</TotalTime>
  <Words>467</Words>
  <Application>Microsoft Office PowerPoint</Application>
  <PresentationFormat>Pokaz na ekranie (4:3)</PresentationFormat>
  <Paragraphs>88</Paragraphs>
  <Slides>29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0" baseType="lpstr">
      <vt:lpstr>Austin</vt:lpstr>
      <vt:lpstr>          ZAGRANICZNA MOBILNOŚĆ SZKOLNEJ KADRY EDUKACYJNEJ W RAMACH PROJEKTÓW INDYWIDUALNYCH</vt:lpstr>
      <vt:lpstr>Prezentacja programu PowerPoint</vt:lpstr>
      <vt:lpstr>    FUNDACJA ROZWOJU SYSTEMU EDUKACJI   UCZENIE SIĘ PRZEZ CAŁE ŻYCIE      COMENIUS- Mobilność Szkolnej Kadry Edukacyjnej    </vt:lpstr>
      <vt:lpstr>Prezentacja programu PowerPoint</vt:lpstr>
      <vt:lpstr>Prezentacja programu PowerPoint</vt:lpstr>
      <vt:lpstr>   UCZENIE SIĘ PRZEZ CAŁE ŻYCIE</vt:lpstr>
      <vt:lpstr>  COMENIUS </vt:lpstr>
      <vt:lpstr>   COMENIUS   Mobilność Szkolnej Kadry Edukacyjnej</vt:lpstr>
      <vt:lpstr> „ CREATIVE  TEACHING IN THE PRIMARY CLASSROOM”  - dwutygodniowy kurs metodyczno-językowy mający na celu:</vt:lpstr>
      <vt:lpstr>The Lake School Of English  Miejsce odbywania się kursu.</vt:lpstr>
      <vt:lpstr>W trakcie zajęć Poznawanie innowacyjnych technik nauczania.</vt:lpstr>
      <vt:lpstr>Zakończenie kursu Pożegnalne zdjęcie wraz z prowadzącymi.</vt:lpstr>
      <vt:lpstr>Zakwaterowanie u rodziny brytyjskiej Niepowtarzalna okazja na ćwiczenie umiejętności językowych w  naturalnym środowisku oraz nawiązywanie znajomości.</vt:lpstr>
      <vt:lpstr>Zwiedzanie Oxfordu  i poznawanie kultury brytyjskiej</vt:lpstr>
      <vt:lpstr>  Christ Church College Jedno z kolegiów wchodzących w skład University of Oxford</vt:lpstr>
      <vt:lpstr>Sheldonian Theatre Niegdyś teatr przeznaczony do celów uniwersytetu dziś miejsce recitali muzycznych, odczytów, konferencji i ceremonii uniwersyteckich.</vt:lpstr>
      <vt:lpstr>„Most Westchnień”</vt:lpstr>
      <vt:lpstr>Architektura  Oxfordu. Zabytkowe zabudowania  tworzą niepowtarzalny klimat.</vt:lpstr>
      <vt:lpstr>Prezentacja programu PowerPoint</vt:lpstr>
      <vt:lpstr>Miasto rowerów. Rower to bardzo popularny  środek transportu w Oxfordzie.</vt:lpstr>
      <vt:lpstr>Brytyjska kultura Uprzejmość spotykana na każdym kroku- kolejka do autobusu.</vt:lpstr>
      <vt:lpstr>U źródeł Sklep wydawnictwa Oxford University Press.</vt:lpstr>
      <vt:lpstr>WYCIECZKA DO LONDYNU Pobyt w Oxfordzie umożliwił mi odwiedzenie pobliskiego Londynu a materiały (zdjęcia, pocztówki, książki, pamiątki), które ze sobą przywiozłam będą mogły być wykorzystane podczas lekcji języka angielskiego w szkole. </vt:lpstr>
      <vt:lpstr>Przed Galerią Narodową </vt:lpstr>
      <vt:lpstr>Wizyta w brytyjskiej szkole Wizyta połączona ze zwiedzaniem szkoły i omówieniem brytyjskiego systemu edukacji.</vt:lpstr>
      <vt:lpstr>Lekcje w brytyjskiej szkole.  Konfrontacja z brytyjskimi realiami edukacji.</vt:lpstr>
      <vt:lpstr>Nawiązywanie międzynarodowych znajomości Ważnym elementem uczestnictwa w kursie była międzynarodowa wymiana doświadczeń oraz nawiązywanie międzynarodowych kontaktów.</vt:lpstr>
      <vt:lpstr>„A POSTCARD FROM POLAND”- wystawa prac uczniów SP2 w Nowym Targu w szkole Lake School of English</vt:lpstr>
      <vt:lpstr>Strony, które warto odwiedzić.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OXFORD 1-12 lipiec 2012</dc:title>
  <dc:creator>Ula</dc:creator>
  <cp:lastModifiedBy>Ula</cp:lastModifiedBy>
  <cp:revision>52</cp:revision>
  <dcterms:created xsi:type="dcterms:W3CDTF">2013-07-18T20:18:46Z</dcterms:created>
  <dcterms:modified xsi:type="dcterms:W3CDTF">2013-09-03T16:00:54Z</dcterms:modified>
</cp:coreProperties>
</file>